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1pPr>
    <a:lvl2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2pPr>
    <a:lvl3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3pPr>
    <a:lvl4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4pPr>
    <a:lvl5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5pPr>
    <a:lvl6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6pPr>
    <a:lvl7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7pPr>
    <a:lvl8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8pPr>
    <a:lvl9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DDE"/>
          </a:solidFill>
        </a:fill>
      </a:tcStyle>
    </a:wholeTbl>
    <a:band2H>
      <a:tcTxStyle b="def" i="def"/>
      <a:tcStyle>
        <a:tcBdr/>
        <a:fill>
          <a:solidFill>
            <a:srgbClr val="ECEF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DDE"/>
          </a:solidFill>
        </a:fill>
      </a:tcStyle>
    </a:wholeTbl>
    <a:band2H>
      <a:tcTxStyle b="def" i="def"/>
      <a:tcStyle>
        <a:tcBdr/>
        <a:fill>
          <a:solidFill>
            <a:srgbClr val="ECEF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E2D3"/>
          </a:solidFill>
        </a:fill>
      </a:tcStyle>
    </a:wholeTbl>
    <a:band2H>
      <a:tcTxStyle b="def" i="def"/>
      <a:tcStyle>
        <a:tcBdr/>
        <a:fill>
          <a:solidFill>
            <a:srgbClr val="F6F1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D8DE"/>
          </a:solidFill>
        </a:fill>
      </a:tcStyle>
    </a:wholeTbl>
    <a:band2H>
      <a:tcTxStyle b="def" i="def"/>
      <a:tcStyle>
        <a:tcBdr/>
        <a:fill>
          <a:solidFill>
            <a:srgbClr val="EDED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C5C5C"/>
        </a:fontRef>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C5C5C"/>
        </a:fontRef>
        <a:srgbClr val="5C5C5C"/>
      </a:tcTxStyle>
      <a:tcStyle>
        <a:tcBdr>
          <a:left>
            <a:ln w="12700" cap="flat">
              <a:noFill/>
              <a:miter lim="400000"/>
            </a:ln>
          </a:left>
          <a:right>
            <a:ln w="12700" cap="flat">
              <a:noFill/>
              <a:miter lim="400000"/>
            </a:ln>
          </a:right>
          <a:top>
            <a:ln w="508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1" name="Body Level One…"/>
          <p:cNvSpPr/>
          <p:nvPr>
            <p:ph type="body" sz="quarter" idx="1"/>
          </p:nvPr>
        </p:nvSpPr>
        <p:spPr>
          <a:xfrm>
            <a:off x="571500" y="5588000"/>
            <a:ext cx="11875780" cy="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13" name="Body Level One…"/>
          <p:cNvSpPr txBox="1"/>
          <p:nvPr>
            <p:ph type="body" sz="half" idx="13"/>
          </p:nvPr>
        </p:nvSpPr>
        <p:spPr>
          <a:xfrm>
            <a:off x="571500" y="5676900"/>
            <a:ext cx="11861800" cy="3263900"/>
          </a:xfrm>
          <a:prstGeom prst="rect">
            <a:avLst/>
          </a:prstGeom>
        </p:spPr>
        <p:txBody>
          <a:bodyPr/>
          <a:lstStyle/>
          <a:p>
            <a:pPr/>
          </a:p>
        </p:txBody>
      </p:sp>
      <p:sp>
        <p:nvSpPr>
          <p:cNvPr id="14" name="Slide Number"/>
          <p:cNvSpPr txBox="1"/>
          <p:nvPr>
            <p:ph type="sldNum" sz="quarter" idx="2"/>
          </p:nvPr>
        </p:nvSpPr>
        <p:spPr>
          <a:xfrm>
            <a:off x="12088552" y="9189156"/>
            <a:ext cx="309366"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1" name="“"/>
          <p:cNvSpPr txBox="1"/>
          <p:nvPr/>
        </p:nvSpPr>
        <p:spPr>
          <a:xfrm>
            <a:off x="507999" y="1771650"/>
            <a:ext cx="1697833"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pc="0" sz="21000">
                <a:solidFill>
                  <a:srgbClr val="E4E4E4"/>
                </a:solidFill>
                <a:latin typeface="Baskerville"/>
                <a:ea typeface="Baskerville"/>
                <a:cs typeface="Baskerville"/>
                <a:sym typeface="Baskerville"/>
              </a:defRPr>
            </a:lvl1pPr>
          </a:lstStyle>
          <a:p>
            <a:pPr/>
            <a:r>
              <a:t>“</a:t>
            </a:r>
          </a:p>
        </p:txBody>
      </p:sp>
      <p:sp>
        <p:nvSpPr>
          <p:cNvPr id="102" name="Body Level One…"/>
          <p:cNvSpPr txBox="1"/>
          <p:nvPr>
            <p:ph type="body" sz="quarter" idx="1"/>
          </p:nvPr>
        </p:nvSpPr>
        <p:spPr>
          <a:xfrm>
            <a:off x="1943100" y="3870535"/>
            <a:ext cx="10490200" cy="939805"/>
          </a:xfrm>
          <a:prstGeom prst="rect">
            <a:avLst/>
          </a:prstGeom>
        </p:spPr>
        <p:txBody>
          <a:bodyPr/>
          <a:lstStyle>
            <a:lvl1pPr marL="0" indent="0">
              <a:spcBef>
                <a:spcPts val="1600"/>
              </a:spcBef>
              <a:buSzTx/>
              <a:buFontTx/>
              <a:buNone/>
              <a:defRPr sz="4800">
                <a:solidFill>
                  <a:srgbClr val="747676"/>
                </a:solidFill>
              </a:defRPr>
            </a:lvl1pPr>
            <a:lvl2pPr marL="1174750" indent="-704850">
              <a:spcBef>
                <a:spcPts val="1600"/>
              </a:spcBef>
              <a:buFontTx/>
              <a:defRPr sz="4800">
                <a:solidFill>
                  <a:srgbClr val="747676"/>
                </a:solidFill>
              </a:defRPr>
            </a:lvl2pPr>
            <a:lvl3pPr marL="1644650" indent="-704850">
              <a:spcBef>
                <a:spcPts val="1600"/>
              </a:spcBef>
              <a:buFontTx/>
              <a:defRPr sz="4800">
                <a:solidFill>
                  <a:srgbClr val="747676"/>
                </a:solidFill>
              </a:defRPr>
            </a:lvl3pPr>
            <a:lvl4pPr marL="2114550" indent="-704850">
              <a:spcBef>
                <a:spcPts val="1600"/>
              </a:spcBef>
              <a:buFontTx/>
              <a:defRPr sz="4800">
                <a:solidFill>
                  <a:srgbClr val="747676"/>
                </a:solidFill>
              </a:defRPr>
            </a:lvl4pPr>
            <a:lvl5pPr marL="2584450" indent="-704850">
              <a:spcBef>
                <a:spcPts val="1600"/>
              </a:spcBef>
              <a:buFontTx/>
              <a:defRPr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103" name="-Johnny Appleseed"/>
          <p:cNvSpPr txBox="1"/>
          <p:nvPr>
            <p:ph type="body" sz="quarter" idx="13"/>
          </p:nvPr>
        </p:nvSpPr>
        <p:spPr>
          <a:xfrm>
            <a:off x="1943100" y="7772400"/>
            <a:ext cx="10490200" cy="939800"/>
          </a:xfrm>
          <a:prstGeom prst="rect">
            <a:avLst/>
          </a:prstGeom>
        </p:spPr>
        <p:txBody>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1"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26" name="Title Text"/>
          <p:cNvSpPr txBox="1"/>
          <p:nvPr>
            <p:ph type="title"/>
          </p:nvPr>
        </p:nvSpPr>
        <p:spPr>
          <a:xfrm>
            <a:off x="660400" y="4292600"/>
            <a:ext cx="11684000" cy="2222500"/>
          </a:xfrm>
          <a:prstGeom prst="rect">
            <a:avLst/>
          </a:prstGeom>
        </p:spPr>
        <p:txBody>
          <a:bodyPr/>
          <a:lstStyle>
            <a:lvl1pPr>
              <a:spcBef>
                <a:spcPts val="0"/>
              </a:spcBef>
              <a:defRPr spc="992" sz="6200">
                <a:solidFill>
                  <a:srgbClr val="FFFFFF"/>
                </a:solidFill>
                <a:latin typeface="Avenir Light"/>
                <a:ea typeface="Avenir Light"/>
                <a:cs typeface="Avenir Light"/>
                <a:sym typeface="Avenir Light"/>
              </a:defRPr>
            </a:lvl1pPr>
          </a:lstStyle>
          <a:p>
            <a:pPr/>
            <a:r>
              <a:t>Title Text</a:t>
            </a:r>
          </a:p>
        </p:txBody>
      </p:sp>
      <p:sp>
        <p:nvSpPr>
          <p:cNvPr id="127" name="Body Level One…"/>
          <p:cNvSpPr txBox="1"/>
          <p:nvPr>
            <p:ph type="body" sz="quarter" idx="1"/>
          </p:nvPr>
        </p:nvSpPr>
        <p:spPr>
          <a:xfrm>
            <a:off x="660400" y="3416300"/>
            <a:ext cx="11684000" cy="889000"/>
          </a:xfrm>
          <a:prstGeom prst="rect">
            <a:avLst/>
          </a:prstGeom>
        </p:spPr>
        <p:txBody>
          <a:bodyPr anchor="b"/>
          <a:lstStyle>
            <a:lvl1pPr marL="0" indent="0">
              <a:spcBef>
                <a:spcPts val="0"/>
              </a:spcBef>
              <a:buSzTx/>
              <a:buFontTx/>
              <a:buNone/>
              <a:defRPr cap="all" spc="384" sz="2400">
                <a:solidFill>
                  <a:srgbClr val="55D7FF"/>
                </a:solidFill>
                <a:latin typeface="Avenir Book"/>
                <a:ea typeface="Avenir Book"/>
                <a:cs typeface="Avenir Book"/>
                <a:sym typeface="Avenir Book"/>
              </a:defRPr>
            </a:lvl1pPr>
            <a:lvl2pPr marL="0" indent="0">
              <a:spcBef>
                <a:spcPts val="0"/>
              </a:spcBef>
              <a:buSzTx/>
              <a:buFontTx/>
              <a:buNone/>
              <a:defRPr cap="all" spc="384" sz="2400">
                <a:solidFill>
                  <a:srgbClr val="55D7FF"/>
                </a:solidFill>
                <a:latin typeface="Avenir Book"/>
                <a:ea typeface="Avenir Book"/>
                <a:cs typeface="Avenir Book"/>
                <a:sym typeface="Avenir Book"/>
              </a:defRPr>
            </a:lvl2pPr>
            <a:lvl3pPr marL="0" indent="0">
              <a:spcBef>
                <a:spcPts val="0"/>
              </a:spcBef>
              <a:buSzTx/>
              <a:buFontTx/>
              <a:buNone/>
              <a:defRPr cap="all" spc="384" sz="2400">
                <a:solidFill>
                  <a:srgbClr val="55D7FF"/>
                </a:solidFill>
                <a:latin typeface="Avenir Book"/>
                <a:ea typeface="Avenir Book"/>
                <a:cs typeface="Avenir Book"/>
                <a:sym typeface="Avenir Book"/>
              </a:defRPr>
            </a:lvl3pPr>
            <a:lvl4pPr marL="0" indent="0">
              <a:spcBef>
                <a:spcPts val="0"/>
              </a:spcBef>
              <a:buSzTx/>
              <a:buFontTx/>
              <a:buNone/>
              <a:defRPr cap="all" spc="384" sz="2400">
                <a:solidFill>
                  <a:srgbClr val="55D7FF"/>
                </a:solidFill>
                <a:latin typeface="Avenir Book"/>
                <a:ea typeface="Avenir Book"/>
                <a:cs typeface="Avenir Book"/>
                <a:sym typeface="Avenir Book"/>
              </a:defRPr>
            </a:lvl4pPr>
            <a:lvl5pPr marL="0" indent="0">
              <a:spcBef>
                <a:spcPts val="0"/>
              </a:spcBef>
              <a:buSzTx/>
              <a:buFontTx/>
              <a:buNone/>
              <a:defRPr cap="all" spc="384" sz="2400">
                <a:solidFill>
                  <a:srgbClr val="55D7FF"/>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11897" y="9258299"/>
            <a:ext cx="352045" cy="419101"/>
          </a:xfrm>
          <a:prstGeom prst="rect">
            <a:avLst/>
          </a:prstGeom>
        </p:spPr>
        <p:txBody>
          <a:bodyPr anchor="ctr"/>
          <a:lstStyle>
            <a:lvl1pPr algn="ctr">
              <a:defRPr sz="1800">
                <a:solidFill>
                  <a:srgbClr val="FFFFFF"/>
                </a:solidFill>
                <a:latin typeface="Avenir Light"/>
                <a:ea typeface="Avenir Light"/>
                <a:cs typeface="Avenir Light"/>
                <a:sym typeface="Avenir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Body Level One…"/>
          <p:cNvSpPr txBox="1"/>
          <p:nvPr>
            <p:ph type="body" sz="half" idx="1"/>
          </p:nvPr>
        </p:nvSpPr>
        <p:spPr>
          <a:xfrm>
            <a:off x="0" y="5422900"/>
            <a:ext cx="13004800" cy="3606800"/>
          </a:xfrm>
          <a:prstGeom prst="rect">
            <a:avLst/>
          </a:prstGeom>
          <a:solidFill>
            <a:srgbClr val="FFFFFF"/>
          </a:solidFill>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3" name="Line"/>
          <p:cNvSpPr/>
          <p:nvPr>
            <p:ph type="body" sz="quarter" idx="14"/>
          </p:nvPr>
        </p:nvSpPr>
        <p:spPr>
          <a:xfrm rot="10800000">
            <a:off x="571500" y="7619996"/>
            <a:ext cx="11874500" cy="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marL="187960" indent="-187960" defTabSz="233679">
              <a:spcBef>
                <a:spcPts val="700"/>
              </a:spcBef>
              <a:defRPr sz="1280"/>
            </a:pPr>
          </a:p>
        </p:txBody>
      </p:sp>
      <p:sp>
        <p:nvSpPr>
          <p:cNvPr id="24" name="Title Text"/>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25" name="Body Level One…"/>
          <p:cNvSpPr txBox="1"/>
          <p:nvPr>
            <p:ph type="body" sz="quarter" idx="15"/>
          </p:nvPr>
        </p:nvSpPr>
        <p:spPr>
          <a:xfrm>
            <a:off x="571500" y="7670800"/>
            <a:ext cx="11861800" cy="1231900"/>
          </a:xfrm>
          <a:prstGeom prst="rect">
            <a:avLst/>
          </a:prstGeom>
        </p:spPr>
        <p:txBody>
          <a:bodyPr/>
          <a:lstStyle/>
          <a:p>
            <a:pPr/>
          </a:p>
        </p:txBody>
      </p:sp>
      <p:sp>
        <p:nvSpPr>
          <p:cNvPr id="26" name="Slide Number"/>
          <p:cNvSpPr txBox="1"/>
          <p:nvPr>
            <p:ph type="sldNum" sz="quarter" idx="2"/>
          </p:nvPr>
        </p:nvSpPr>
        <p:spPr>
          <a:xfrm>
            <a:off x="12092513" y="9194800"/>
            <a:ext cx="309366"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34" name="Slide Number"/>
          <p:cNvSpPr txBox="1"/>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1" name="Image"/>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Body Level One…"/>
          <p:cNvSpPr/>
          <p:nvPr>
            <p:ph type="body" sz="quarter" idx="1"/>
          </p:nvPr>
        </p:nvSpPr>
        <p:spPr>
          <a:xfrm>
            <a:off x="571500" y="7619996"/>
            <a:ext cx="6451600" cy="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43" name="Title Text"/>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44" name="Body Level One…"/>
          <p:cNvSpPr txBox="1"/>
          <p:nvPr>
            <p:ph type="body" sz="quarter" idx="14"/>
          </p:nvPr>
        </p:nvSpPr>
        <p:spPr>
          <a:xfrm>
            <a:off x="571500" y="7670800"/>
            <a:ext cx="6451600" cy="1358900"/>
          </a:xfrm>
          <a:prstGeom prst="rect">
            <a:avLst/>
          </a:prstGeom>
        </p:spPr>
        <p:txBody>
          <a:bodyPr/>
          <a:lstStyle/>
          <a:p>
            <a:pPr/>
          </a:p>
        </p:txBody>
      </p:sp>
      <p:sp>
        <p:nvSpPr>
          <p:cNvPr id="45" name="Slide Number"/>
          <p:cNvSpPr txBox="1"/>
          <p:nvPr>
            <p:ph type="sldNum" sz="quarter" idx="2"/>
          </p:nvPr>
        </p:nvSpPr>
        <p:spPr>
          <a:xfrm>
            <a:off x="12092513" y="9194800"/>
            <a:ext cx="309366"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Body Level One…"/>
          <p:cNvSpPr txBox="1"/>
          <p:nvPr>
            <p:ph type="body" sz="quarter" idx="1"/>
          </p:nvPr>
        </p:nvSpPr>
        <p:spPr>
          <a:xfrm>
            <a:off x="571500" y="1574800"/>
            <a:ext cx="11861800" cy="1271"/>
          </a:xfrm>
          <a:prstGeom prst="rect">
            <a:avLst/>
          </a:prstGeom>
          <a:ln w="38100" cap="rnd">
            <a:solidFill>
              <a:srgbClr val="747676"/>
            </a:solidFill>
            <a:custDash>
              <a:ds d="100000" sp="200000"/>
            </a:custDash>
            <a:round/>
          </a:ln>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53" name="Title Text"/>
          <p:cNvSpPr txBox="1"/>
          <p:nvPr>
            <p:ph type="title"/>
          </p:nvPr>
        </p:nvSpPr>
        <p:spPr>
          <a:xfrm>
            <a:off x="571500" y="723900"/>
            <a:ext cx="11861800" cy="723900"/>
          </a:xfrm>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1" name="Body Level One…"/>
          <p:cNvSpPr txBox="1"/>
          <p:nvPr>
            <p:ph type="body" sz="quarter" idx="1"/>
          </p:nvPr>
        </p:nvSpPr>
        <p:spPr>
          <a:xfrm>
            <a:off x="571500" y="1574800"/>
            <a:ext cx="11861800" cy="1271"/>
          </a:xfrm>
          <a:prstGeom prst="rect">
            <a:avLst/>
          </a:prstGeom>
          <a:ln w="38100" cap="rnd">
            <a:solidFill>
              <a:srgbClr val="747676"/>
            </a:solidFill>
            <a:custDash>
              <a:ds d="100000" sp="200000"/>
            </a:custDash>
            <a:round/>
          </a:ln>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62" name="Title Text"/>
          <p:cNvSpPr txBox="1"/>
          <p:nvPr>
            <p:ph type="title"/>
          </p:nvPr>
        </p:nvSpPr>
        <p:spPr>
          <a:xfrm>
            <a:off x="571500" y="723900"/>
            <a:ext cx="11861800" cy="723900"/>
          </a:xfrm>
          <a:prstGeom prst="rect">
            <a:avLst/>
          </a:prstGeom>
        </p:spPr>
        <p:txBody>
          <a:bodyPr/>
          <a:lstStyle/>
          <a:p>
            <a:pPr/>
            <a:r>
              <a:t>Title Text</a:t>
            </a:r>
          </a:p>
        </p:txBody>
      </p:sp>
      <p:sp>
        <p:nvSpPr>
          <p:cNvPr id="63" name="Body Level One…"/>
          <p:cNvSpPr txBox="1"/>
          <p:nvPr>
            <p:ph type="body" idx="13"/>
          </p:nvPr>
        </p:nvSpPr>
        <p:spPr>
          <a:prstGeom prst="rect">
            <a:avLst/>
          </a:prstGeom>
        </p:spPr>
        <p:txBody>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1" name="Image"/>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Body Level One…"/>
          <p:cNvSpPr txBox="1"/>
          <p:nvPr>
            <p:ph type="body" sz="quarter" idx="1"/>
          </p:nvPr>
        </p:nvSpPr>
        <p:spPr>
          <a:xfrm>
            <a:off x="7023100" y="1574800"/>
            <a:ext cx="5397500" cy="1271"/>
          </a:xfrm>
          <a:prstGeom prst="rect">
            <a:avLst/>
          </a:prstGeom>
          <a:ln w="38100" cap="rnd">
            <a:solidFill>
              <a:srgbClr val="747676"/>
            </a:solidFill>
            <a:custDash>
              <a:ds d="100000" sp="200000"/>
            </a:custDash>
            <a:round/>
          </a:ln>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73" name="Title Text"/>
          <p:cNvSpPr txBox="1"/>
          <p:nvPr>
            <p:ph type="title"/>
          </p:nvPr>
        </p:nvSpPr>
        <p:spPr>
          <a:xfrm>
            <a:off x="7023100" y="723900"/>
            <a:ext cx="5397500" cy="723900"/>
          </a:xfrm>
          <a:prstGeom prst="rect">
            <a:avLst/>
          </a:prstGeom>
        </p:spPr>
        <p:txBody>
          <a:bodyPr/>
          <a:lstStyle/>
          <a:p>
            <a:pPr/>
            <a:r>
              <a:t>Title Text</a:t>
            </a:r>
          </a:p>
        </p:txBody>
      </p:sp>
      <p:sp>
        <p:nvSpPr>
          <p:cNvPr id="74" name="Body Level One…"/>
          <p:cNvSpPr txBox="1"/>
          <p:nvPr>
            <p:ph type="body" sz="half" idx="14"/>
          </p:nvPr>
        </p:nvSpPr>
        <p:spPr>
          <a:xfrm>
            <a:off x="7023100" y="1803400"/>
            <a:ext cx="5397500" cy="7226300"/>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0" name="Image"/>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Image"/>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Image"/>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Body Level One…"/>
          <p:cNvSpPr txBox="1"/>
          <p:nvPr>
            <p:ph type="body" sz="quarter" idx="1"/>
          </p:nvPr>
        </p:nvSpPr>
        <p:spPr>
          <a:xfrm>
            <a:off x="571500" y="8051800"/>
            <a:ext cx="11861800" cy="1333500"/>
          </a:xfrm>
          <a:prstGeom prst="rect">
            <a:avLst/>
          </a:prstGeom>
        </p:spPr>
        <p:txBody>
          <a:bodyPr/>
          <a:lstStyle>
            <a:lvl1pPr marL="0" indent="0">
              <a:spcBef>
                <a:spcPts val="1400"/>
              </a:spcBef>
              <a:buSzTx/>
              <a:buFontTx/>
              <a:buNone/>
              <a:defRPr spc="28" sz="2800"/>
            </a:lvl1pPr>
            <a:lvl2pPr marL="0" indent="0">
              <a:spcBef>
                <a:spcPts val="1400"/>
              </a:spcBef>
              <a:buSzTx/>
              <a:buFontTx/>
              <a:buNone/>
              <a:defRPr spc="28" sz="2800"/>
            </a:lvl2pPr>
            <a:lvl3pPr marL="0" indent="0">
              <a:spcBef>
                <a:spcPts val="1400"/>
              </a:spcBef>
              <a:buSzTx/>
              <a:buFontTx/>
              <a:buNone/>
              <a:defRPr spc="28" sz="2800"/>
            </a:lvl3pPr>
            <a:lvl4pPr marL="0" indent="0">
              <a:spcBef>
                <a:spcPts val="1400"/>
              </a:spcBef>
              <a:buSzTx/>
              <a:buFontTx/>
              <a:buNone/>
              <a:defRPr spc="28" sz="2800"/>
            </a:lvl4pPr>
            <a:lvl5pPr marL="0" indent="0">
              <a:spcBef>
                <a:spcPts val="1400"/>
              </a:spcBef>
              <a:buSzTx/>
              <a:buFontTx/>
              <a:buNone/>
              <a:defRPr spc="28" sz="28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81048" y="9194800"/>
            <a:ext cx="309365" cy="342900"/>
          </a:xfrm>
          <a:prstGeom prst="rect">
            <a:avLst/>
          </a:prstGeom>
          <a:ln w="12700">
            <a:miter lim="400000"/>
          </a:ln>
        </p:spPr>
        <p:txBody>
          <a:bodyPr wrap="none" lIns="50800" tIns="50800" rIns="50800" bIns="50800">
            <a:spAutoFit/>
          </a:bodyPr>
          <a:lstStyle>
            <a:lvl1pPr algn="r">
              <a:spcBef>
                <a:spcPts val="0"/>
              </a:spcBef>
              <a:defRPr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1pPr>
      <a:lvl2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2pPr>
      <a:lvl3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3pPr>
      <a:lvl4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4pPr>
      <a:lvl5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5pPr>
      <a:lvl6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6pPr>
      <a:lvl7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7pPr>
      <a:lvl8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8pPr>
      <a:lvl9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ikumu.co.nz/wp-content/uploads/2016/04/Mentors-table.pdf"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Line"/>
          <p:cNvSpPr/>
          <p:nvPr>
            <p:ph type="body" sz="quarter" idx="1"/>
          </p:nvPr>
        </p:nvSpPr>
        <p:spPr>
          <a:xfrm>
            <a:off x="571497" y="5588000"/>
            <a:ext cx="11875786" cy="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p:spPr>
        <p:txBody>
          <a:bodyPr/>
          <a:lstStyle/>
          <a:p>
            <a:pPr marL="0" indent="0" defTabSz="914400">
              <a:spcBef>
                <a:spcPts val="0"/>
              </a:spcBef>
              <a:buSzTx/>
              <a:buNone/>
              <a:defRPr sz="40">
                <a:solidFill>
                  <a:srgbClr val="000000"/>
                </a:solidFill>
                <a:latin typeface="+mj-lt"/>
                <a:ea typeface="+mj-ea"/>
                <a:cs typeface="+mj-cs"/>
                <a:sym typeface="Helvetica"/>
              </a:defRPr>
            </a:pPr>
          </a:p>
        </p:txBody>
      </p:sp>
      <p:sp>
        <p:nvSpPr>
          <p:cNvPr id="138" name="Projekt EFFeCT"/>
          <p:cNvSpPr txBox="1"/>
          <p:nvPr>
            <p:ph type="title"/>
          </p:nvPr>
        </p:nvSpPr>
        <p:spPr>
          <a:xfrm>
            <a:off x="571500" y="584200"/>
            <a:ext cx="11861800" cy="5181600"/>
          </a:xfrm>
          <a:prstGeom prst="rect">
            <a:avLst/>
          </a:prstGeom>
        </p:spPr>
        <p:txBody>
          <a:bodyPr/>
          <a:lstStyle/>
          <a:p>
            <a:pPr/>
            <a:r>
              <a:t>Projekt EFFeCT</a:t>
            </a:r>
          </a:p>
        </p:txBody>
      </p:sp>
      <p:pic>
        <p:nvPicPr>
          <p:cNvPr id="139" name="Screen Shot 2018-04-10 at 22.31.00.png" descr="Screen Shot 2018-04-10 at 22.31.00.png"/>
          <p:cNvPicPr>
            <a:picLocks noChangeAspect="1"/>
          </p:cNvPicPr>
          <p:nvPr/>
        </p:nvPicPr>
        <p:blipFill>
          <a:blip r:embed="rId2">
            <a:extLst/>
          </a:blip>
          <a:srcRect l="0" t="3762" r="0" b="8218"/>
          <a:stretch>
            <a:fillRect/>
          </a:stretch>
        </p:blipFill>
        <p:spPr>
          <a:xfrm>
            <a:off x="661307" y="5721134"/>
            <a:ext cx="11696132" cy="3263902"/>
          </a:xfrm>
          <a:prstGeom prst="rect">
            <a:avLst/>
          </a:prstGeom>
          <a:ln w="12700">
            <a:miter lim="400000"/>
          </a:ln>
        </p:spPr>
      </p:pic>
      <p:pic>
        <p:nvPicPr>
          <p:cNvPr id="140" name="Screen Shot 2018-04-10 at 22.25.43.png" descr="Screen Shot 2018-04-10 at 22.25.43.png"/>
          <p:cNvPicPr>
            <a:picLocks noChangeAspect="1"/>
          </p:cNvPicPr>
          <p:nvPr/>
        </p:nvPicPr>
        <p:blipFill>
          <a:blip r:embed="rId3">
            <a:extLst/>
          </a:blip>
          <a:stretch>
            <a:fillRect/>
          </a:stretch>
        </p:blipFill>
        <p:spPr>
          <a:xfrm>
            <a:off x="3442339" y="1774025"/>
            <a:ext cx="6134103" cy="116840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Title"/>
          <p:cNvSpPr txBox="1"/>
          <p:nvPr>
            <p:ph type="title"/>
          </p:nvPr>
        </p:nvSpPr>
        <p:spPr>
          <a:xfrm>
            <a:off x="431800" y="4642048"/>
            <a:ext cx="11684000" cy="3981253"/>
          </a:xfrm>
          <a:prstGeom prst="rect">
            <a:avLst/>
          </a:prstGeom>
        </p:spPr>
        <p:txBody>
          <a:bodyPr/>
          <a:lstStyle/>
          <a:p>
            <a:pPr/>
          </a:p>
        </p:txBody>
      </p:sp>
      <p:sp>
        <p:nvSpPr>
          <p:cNvPr id="178" name="?"/>
          <p:cNvSpPr txBox="1"/>
          <p:nvPr>
            <p:ph type="body" sz="quarter" idx="1"/>
          </p:nvPr>
        </p:nvSpPr>
        <p:spPr>
          <a:xfrm>
            <a:off x="660398" y="3886224"/>
            <a:ext cx="11684005" cy="1981152"/>
          </a:xfrm>
          <a:prstGeom prst="rect">
            <a:avLst/>
          </a:prstGeom>
        </p:spPr>
        <p:txBody>
          <a:bodyPr/>
          <a:lstStyle>
            <a:lvl1pPr algn="ctr">
              <a:defRPr spc="600" sz="4200"/>
            </a:lvl1pPr>
          </a:lstStyle>
          <a:p>
            <a:pPr/>
            <a:r>
              <a:t>?</a:t>
            </a:r>
          </a:p>
        </p:txBody>
      </p:sp>
      <p:pic>
        <p:nvPicPr>
          <p:cNvPr id="179" name="Screen Shot 2018-04-10 at 22.20.02.png" descr="Screen Shot 2018-04-10 at 22.20.02.png"/>
          <p:cNvPicPr>
            <a:picLocks noChangeAspect="1"/>
          </p:cNvPicPr>
          <p:nvPr/>
        </p:nvPicPr>
        <p:blipFill>
          <a:blip r:embed="rId2">
            <a:extLst/>
          </a:blip>
          <a:stretch>
            <a:fillRect/>
          </a:stretch>
        </p:blipFill>
        <p:spPr>
          <a:xfrm>
            <a:off x="7307063" y="108112"/>
            <a:ext cx="5581622" cy="3779021"/>
          </a:xfrm>
          <a:prstGeom prst="rect">
            <a:avLst/>
          </a:prstGeom>
          <a:ln w="12700">
            <a:miter lim="400000"/>
          </a:ln>
        </p:spPr>
      </p:pic>
      <p:pic>
        <p:nvPicPr>
          <p:cNvPr id="180" name="Screen Shot 2018-04-10 at 22.37.20.png" descr="Screen Shot 2018-04-10 at 22.37.20.png"/>
          <p:cNvPicPr>
            <a:picLocks noChangeAspect="1"/>
          </p:cNvPicPr>
          <p:nvPr/>
        </p:nvPicPr>
        <p:blipFill>
          <a:blip r:embed="rId3">
            <a:extLst/>
          </a:blip>
          <a:stretch>
            <a:fillRect/>
          </a:stretch>
        </p:blipFill>
        <p:spPr>
          <a:xfrm>
            <a:off x="26091" y="16889"/>
            <a:ext cx="4720045" cy="396146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183" name="examples of good practice"/>
          <p:cNvSpPr txBox="1"/>
          <p:nvPr>
            <p:ph type="title"/>
          </p:nvPr>
        </p:nvSpPr>
        <p:spPr>
          <a:prstGeom prst="rect">
            <a:avLst/>
          </a:prstGeom>
        </p:spPr>
        <p:txBody>
          <a:bodyPr/>
          <a:lstStyle>
            <a:lvl1pPr algn="ctr" defTabSz="543305">
              <a:spcBef>
                <a:spcPts val="2100"/>
              </a:spcBef>
              <a:defRPr sz="4800"/>
            </a:lvl1pPr>
          </a:lstStyle>
          <a:p>
            <a:pPr/>
            <a:r>
              <a:t>examples of good practice</a:t>
            </a:r>
          </a:p>
        </p:txBody>
      </p:sp>
      <p:sp>
        <p:nvSpPr>
          <p:cNvPr id="184" name="Body Level One…"/>
          <p:cNvSpPr txBox="1"/>
          <p:nvPr>
            <p:ph type="body" idx="13"/>
          </p:nvPr>
        </p:nvSpPr>
        <p:spPr>
          <a:prstGeom prst="rect">
            <a:avLst/>
          </a:prstGeom>
        </p:spPr>
        <p:txBody>
          <a:bodyPr/>
          <a:lstStyle/>
          <a:p>
            <a:pPr marL="0" indent="0">
              <a:buSzTx/>
              <a:buNone/>
            </a:pPr>
          </a:p>
        </p:txBody>
      </p:sp>
      <p:graphicFrame>
        <p:nvGraphicFramePr>
          <p:cNvPr id="185" name="Table"/>
          <p:cNvGraphicFramePr/>
          <p:nvPr/>
        </p:nvGraphicFramePr>
        <p:xfrm>
          <a:off x="1872262" y="2042921"/>
          <a:ext cx="9009506" cy="674725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504752"/>
                <a:gridCol w="4504752"/>
              </a:tblGrid>
              <a:tr h="1124542">
                <a:tc>
                  <a:txBody>
                    <a:bodyPr/>
                    <a:lstStyle/>
                    <a:p>
                      <a:pPr algn="ctr" defTabSz="457200">
                        <a:tabLst>
                          <a:tab pos="914400" algn="l"/>
                          <a:tab pos="1828800" algn="l"/>
                          <a:tab pos="2743200" algn="l"/>
                        </a:tabLst>
                        <a:defRPr sz="1800">
                          <a:solidFill>
                            <a:srgbClr val="000000"/>
                          </a:solidFill>
                        </a:defRPr>
                      </a:pPr>
                      <a:r>
                        <a:rPr b="1">
                          <a:solidFill>
                            <a:srgbClr val="FFFFFF"/>
                          </a:solidFill>
                          <a:uFill>
                            <a:solidFill>
                              <a:srgbClr val="FFFFFF"/>
                            </a:solidFill>
                          </a:uFill>
                          <a:sym typeface="Helvetica Neue"/>
                        </a:rPr>
                        <a:t>Focus</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FFFFFF"/>
                      </a:solidFill>
                      <a:miter lim="400000"/>
                    </a:lnB>
                    <a:solidFill>
                      <a:srgbClr val="00A2FF"/>
                    </a:solidFill>
                  </a:tcPr>
                </a:tc>
                <a:tc>
                  <a:txBody>
                    <a:bodyPr/>
                    <a:lstStyle/>
                    <a:p>
                      <a:pPr algn="ctr" defTabSz="457200">
                        <a:tabLst>
                          <a:tab pos="914400" algn="l"/>
                          <a:tab pos="1828800" algn="l"/>
                          <a:tab pos="2743200" algn="l"/>
                        </a:tabLst>
                        <a:defRPr sz="1800">
                          <a:solidFill>
                            <a:srgbClr val="000000"/>
                          </a:solidFill>
                        </a:defRPr>
                      </a:pPr>
                      <a:r>
                        <a:rPr b="1">
                          <a:solidFill>
                            <a:srgbClr val="FFFFFF"/>
                          </a:solidFill>
                          <a:uFill>
                            <a:solidFill>
                              <a:srgbClr val="FFFFFF"/>
                            </a:solidFill>
                          </a:uFill>
                          <a:sym typeface="Helvetica Neue"/>
                        </a:rPr>
                        <a:t>Focus</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FFFFFF"/>
                      </a:solidFill>
                      <a:miter lim="400000"/>
                    </a:lnB>
                    <a:solidFill>
                      <a:srgbClr val="00A2FF"/>
                    </a:solidFill>
                  </a:tcPr>
                </a:tc>
              </a:tr>
              <a:tr h="1124542">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Activity-Centred Education</a:t>
                      </a:r>
                    </a:p>
                  </a:txBody>
                  <a:tcPr marL="50800" marR="50800" marT="50800" marB="50800" anchor="t" anchorCtr="0" horzOverflow="overflow">
                    <a:lnL w="12700">
                      <a:solidFill>
                        <a:srgbClr val="FFFFFF"/>
                      </a:solidFill>
                      <a:miter lim="400000"/>
                    </a:lnL>
                    <a:lnR w="12700">
                      <a:solidFill>
                        <a:srgbClr val="FFFFFF"/>
                      </a:solidFill>
                      <a:miter lim="400000"/>
                    </a:lnR>
                    <a:lnT w="38100">
                      <a:solidFill>
                        <a:srgbClr val="FFFFFF"/>
                      </a:solidFill>
                      <a:miter lim="400000"/>
                    </a:lnT>
                    <a:lnB w="12700">
                      <a:solidFill>
                        <a:srgbClr val="FFFFFF"/>
                      </a:solidFill>
                      <a:miter lim="400000"/>
                    </a:lnB>
                    <a:solidFill>
                      <a:srgbClr val="CADFFF"/>
                    </a:solidFill>
                  </a:tcPr>
                </a:tc>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Education for Democracy</a:t>
                      </a:r>
                    </a:p>
                  </a:txBody>
                  <a:tcPr marL="50800" marR="50800" marT="50800" marB="50800" anchor="t" anchorCtr="0" horzOverflow="overflow">
                    <a:lnL w="12700">
                      <a:solidFill>
                        <a:srgbClr val="FFFFFF"/>
                      </a:solidFill>
                      <a:miter lim="400000"/>
                    </a:lnL>
                    <a:lnR w="12700">
                      <a:solidFill>
                        <a:srgbClr val="FFFFFF"/>
                      </a:solidFill>
                      <a:miter lim="400000"/>
                    </a:lnR>
                    <a:lnT w="38100">
                      <a:solidFill>
                        <a:srgbClr val="FFFFFF"/>
                      </a:solidFill>
                      <a:miter lim="400000"/>
                    </a:lnT>
                    <a:lnB w="12700">
                      <a:solidFill>
                        <a:srgbClr val="FFFFFF"/>
                      </a:solidFill>
                      <a:miter lim="400000"/>
                    </a:lnB>
                    <a:solidFill>
                      <a:srgbClr val="CADFFF"/>
                    </a:solidFill>
                  </a:tcPr>
                </a:tc>
              </a:tr>
              <a:tr h="1124542">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Headteacher &amp; Leadership Development</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6EFFF"/>
                    </a:solidFill>
                  </a:tcPr>
                </a:tc>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Languages’ Teaching: Content and Language Integrated Learning CLIL</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6EFFF"/>
                    </a:solidFill>
                  </a:tcPr>
                </a:tc>
              </a:tr>
              <a:tr h="1124542">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Literacy Combatting Social Deprivation</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ADFFF"/>
                    </a:solidFill>
                  </a:tcPr>
                </a:tc>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Peer Group Mentoring</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ADFFF"/>
                    </a:solidFill>
                  </a:tcPr>
                </a:tc>
              </a:tr>
              <a:tr h="1124542">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Raising Student Achievement University Schools Network</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6EFFF"/>
                    </a:solidFill>
                  </a:tcPr>
                </a:tc>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Teacher Learning Communities &amp; Networks</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6EFFF"/>
                    </a:solidFill>
                  </a:tcPr>
                </a:tc>
              </a:tr>
              <a:tr h="1124542">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Unity Network Higher Education </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ADFFF"/>
                    </a:solidFill>
                  </a:tcPr>
                </a:tc>
                <a:tc>
                  <a:txBody>
                    <a:bodyPr/>
                    <a:lstStyle/>
                    <a:p>
                      <a:pPr algn="l" defTabSz="457200">
                        <a:defRPr sz="1800">
                          <a:solidFill>
                            <a:srgbClr val="000000"/>
                          </a:solidFill>
                        </a:defRPr>
                      </a:pPr>
                      <a:r>
                        <a:rPr sz="2300">
                          <a:uFill>
                            <a:solidFill>
                              <a:srgbClr val="000000"/>
                            </a:solidFill>
                          </a:uFill>
                          <a:latin typeface="Arial"/>
                          <a:ea typeface="Arial"/>
                          <a:cs typeface="Arial"/>
                          <a:sym typeface="Arial"/>
                        </a:rPr>
                        <a:t>Working with the Community </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ADFFF"/>
                    </a:solidFill>
                  </a:tcPr>
                </a:tc>
              </a:tr>
            </a:tbl>
          </a:graphicData>
        </a:graphic>
      </p:graphicFrame>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188" name="mentor learning from facilitator"/>
          <p:cNvSpPr txBox="1"/>
          <p:nvPr>
            <p:ph type="title"/>
          </p:nvPr>
        </p:nvSpPr>
        <p:spPr>
          <a:prstGeom prst="rect">
            <a:avLst/>
          </a:prstGeom>
        </p:spPr>
        <p:txBody>
          <a:bodyPr/>
          <a:lstStyle>
            <a:lvl1pPr algn="ctr" defTabSz="543305">
              <a:spcBef>
                <a:spcPts val="2100"/>
              </a:spcBef>
              <a:defRPr sz="4800"/>
            </a:lvl1pPr>
          </a:lstStyle>
          <a:p>
            <a:pPr/>
            <a:r>
              <a:t>mentor learning from facilitator</a:t>
            </a:r>
          </a:p>
        </p:txBody>
      </p:sp>
      <p:sp>
        <p:nvSpPr>
          <p:cNvPr id="189" name="GROW                         G.R.O.W.…"/>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GROW	 					                   </a:t>
            </a:r>
            <a:r>
              <a:rPr>
                <a:solidFill>
                  <a:srgbClr val="0433FF"/>
                </a:solidFill>
              </a:rPr>
              <a:t>G.R.O.W. Goal. Reality. Options. Will.</a:t>
            </a:r>
            <a:endParaRPr>
              <a:solidFill>
                <a:srgbClr val="0433FF"/>
              </a:solidFill>
            </a:endParaR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SMART[ER]					            </a:t>
            </a:r>
            <a:r>
              <a:rPr>
                <a:solidFill>
                  <a:srgbClr val="0433FF"/>
                </a:solidFill>
              </a:rPr>
              <a:t> S.M.A.R.T.(E.R.)</a:t>
            </a:r>
            <a:endParaRPr>
              <a:solidFill>
                <a:srgbClr val="0433FF"/>
              </a:solidFill>
            </a:endParaR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MENTORSKY STUL				      </a:t>
            </a:r>
            <a:r>
              <a:rPr>
                <a:solidFill>
                  <a:srgbClr val="0433FF"/>
                </a:solidFill>
              </a:rPr>
              <a:t> MENTOR TABLE</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BALANCNI KOLO				            </a:t>
            </a:r>
            <a:r>
              <a:rPr>
                <a:solidFill>
                  <a:srgbClr val="0433FF"/>
                </a:solidFill>
              </a:rPr>
              <a:t>BALANCE WHEEL</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ZPETNA VAZBA: VIDIM A SLUSIM   </a:t>
            </a:r>
            <a:r>
              <a:rPr>
                <a:solidFill>
                  <a:srgbClr val="0433FF"/>
                </a:solidFill>
              </a:rPr>
              <a:t>FEEDBACK:  I OBSERVE AND LISTEN</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MENE JE VICE				            </a:t>
            </a:r>
            <a:r>
              <a:rPr>
                <a:solidFill>
                  <a:srgbClr val="0433FF"/>
                </a:solidFill>
              </a:rPr>
              <a:t>LESS IS MORE</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ZADNA OTAZKA NENI SPATNE		</a:t>
            </a:r>
            <a:r>
              <a:rPr>
                <a:solidFill>
                  <a:srgbClr val="0433FF"/>
                </a:solidFill>
              </a:rPr>
              <a:t>NO SUCH THING AS A SIMPLE QUESTION</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OTREVRENE SILNE OTAZKY		</a:t>
            </a:r>
            <a:r>
              <a:rPr>
                <a:solidFill>
                  <a:srgbClr val="0433FF"/>
                </a:solidFill>
              </a:rPr>
              <a:t>OPEN AND STRONG QUESTIONING</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NALADENI NA MENTEE			     </a:t>
            </a:r>
            <a:r>
              <a:rPr>
                <a:solidFill>
                  <a:srgbClr val="0433FF"/>
                </a:solidFill>
              </a:rPr>
              <a:t>BE ON THE MENTEE’S WAVELENGTH</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POSITIVNI NALADENI			     </a:t>
            </a:r>
            <a:r>
              <a:rPr>
                <a:solidFill>
                  <a:srgbClr val="0433FF"/>
                </a:solidFill>
              </a:rPr>
              <a:t>FINE TUNING</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FORMA A OSNOVA 				     </a:t>
            </a:r>
            <a:r>
              <a:rPr>
                <a:solidFill>
                  <a:srgbClr val="0433FF"/>
                </a:solidFill>
              </a:rPr>
              <a:t>FORM AND STRUCTURE</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NAS  PECI					          </a:t>
            </a:r>
            <a:r>
              <a:rPr>
                <a:solidFill>
                  <a:srgbClr val="0433FF"/>
                </a:solidFill>
              </a:rPr>
              <a:t>LOOK AFTER / TAKE CARE of OWN HEALTH</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PLANOVANI					          </a:t>
            </a:r>
            <a:r>
              <a:rPr>
                <a:solidFill>
                  <a:srgbClr val="0433FF"/>
                </a:solidFill>
              </a:rPr>
              <a:t>PLANNING</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SPETNA VAZBA				          </a:t>
            </a:r>
            <a:r>
              <a:rPr>
                <a:solidFill>
                  <a:srgbClr val="0433FF"/>
                </a:solidFill>
              </a:rPr>
              <a:t>FEEDBACK</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UMRIMIVOST					          </a:t>
            </a:r>
            <a:r>
              <a:rPr>
                <a:solidFill>
                  <a:srgbClr val="0433FF"/>
                </a:solidFill>
              </a:rPr>
              <a:t>MODERATION</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MENTORSKY DENIK				    </a:t>
            </a:r>
            <a:r>
              <a:rPr>
                <a:solidFill>
                  <a:srgbClr val="0433FF"/>
                </a:solidFill>
              </a:rPr>
              <a:t>MENTOR’S DIARY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192" name="mentor learning from OTHER MENtorS"/>
          <p:cNvSpPr txBox="1"/>
          <p:nvPr>
            <p:ph type="title"/>
          </p:nvPr>
        </p:nvSpPr>
        <p:spPr>
          <a:prstGeom prst="rect">
            <a:avLst/>
          </a:prstGeom>
        </p:spPr>
        <p:txBody>
          <a:bodyPr/>
          <a:lstStyle>
            <a:lvl1pPr algn="ctr" defTabSz="543305">
              <a:spcBef>
                <a:spcPts val="2100"/>
              </a:spcBef>
              <a:defRPr sz="4800"/>
            </a:lvl1pPr>
          </a:lstStyle>
          <a:p>
            <a:pPr/>
            <a:r>
              <a:t>mentor learning from OTHER MENtorS</a:t>
            </a:r>
          </a:p>
        </p:txBody>
      </p:sp>
      <p:sp>
        <p:nvSpPr>
          <p:cNvPr id="193" name="UZITECNOST SDILENI          BENEFITS OF SHARING…"/>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57200">
              <a:spcBef>
                <a:spcPts val="0"/>
              </a:spcBef>
              <a:buSzTx/>
              <a:buNone/>
              <a:defRPr sz="11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11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UZITECNOST SDILENI </a:t>
            </a:r>
            <a:r>
              <a:rPr>
                <a:solidFill>
                  <a:srgbClr val="000000"/>
                </a:solidFill>
              </a:rPr>
              <a:t>			      BENEFITS OF SHARING</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NASLOUCHANI DRUHEMU</a:t>
            </a:r>
            <a:r>
              <a:rPr>
                <a:solidFill>
                  <a:srgbClr val="000000"/>
                </a:solidFill>
              </a:rPr>
              <a:t> 			LISTENING TO OTHERS’ PERSPECTIVES</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VIRA JE SMYSL MENTORINGU	</a:t>
            </a:r>
            <a:r>
              <a:rPr>
                <a:solidFill>
                  <a:srgbClr val="000000"/>
                </a:solidFill>
              </a:rPr>
              <a:t>	FAITH IN THE MENTORING CONCEPT/</a:t>
            </a:r>
            <a:endParaRPr>
              <a:solidFill>
                <a:srgbClr val="000000"/>
              </a:solidFill>
            </a:endParaR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						                       BELIEF IN THE VALUE OF MENTORING</a:t>
            </a: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INSPIRACE ODDENIM PRIBEHY</a:t>
            </a:r>
            <a:r>
              <a:rPr>
                <a:solidFill>
                  <a:srgbClr val="000000"/>
                </a:solidFill>
              </a:rPr>
              <a:t>    INSPIRATION FROM DIFFERENT STORIES/      </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RUZNE UHLY POHLEDU 	</a:t>
            </a:r>
            <a:r>
              <a:rPr>
                <a:solidFill>
                  <a:srgbClr val="000000"/>
                </a:solidFill>
              </a:rPr>
              <a:t>	     DIFFERENT VIEWPOINTS</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NEHODNOTIM ≥ PODPISU</a:t>
            </a:r>
            <a:r>
              <a:rPr>
                <a:solidFill>
                  <a:srgbClr val="000000"/>
                </a:solidFill>
              </a:rPr>
              <a:t>		     HAVING TO SIGN WHEN THINGS ARE NOT GOOD</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VETSI SEBEVEDOMI	</a:t>
            </a:r>
            <a:r>
              <a:rPr>
                <a:solidFill>
                  <a:srgbClr val="000000"/>
                </a:solidFill>
              </a:rPr>
              <a:t>			     GREATER SELF-CONFIDENCE</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TRENINK A ZDUSENI</a:t>
            </a:r>
            <a:r>
              <a:rPr>
                <a:solidFill>
                  <a:srgbClr val="000000"/>
                </a:solidFill>
              </a:rPr>
              <a:t>			     TRAINING AND GROWTH</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DAVANI PROSTRORU</a:t>
            </a:r>
            <a:r>
              <a:rPr>
                <a:solidFill>
                  <a:srgbClr val="000000"/>
                </a:solidFill>
              </a:rPr>
              <a:t>			     GIVING MAKING SPACE (TO DO THE JOB)</a:t>
            </a:r>
            <a:endParaRPr>
              <a:solidFill>
                <a:srgbClr val="000000"/>
              </a:solidFill>
            </a:endParaRPr>
          </a:p>
          <a:p>
            <a:pPr marL="0" indent="0" defTabSz="457200">
              <a:spcBef>
                <a:spcPts val="0"/>
              </a:spcBef>
              <a:buSzTx/>
              <a:buNone/>
              <a:defRPr sz="2200">
                <a:solidFill>
                  <a:srgbClr val="531B93"/>
                </a:solidFill>
                <a:uFill>
                  <a:solidFill>
                    <a:srgbClr val="000000"/>
                  </a:solidFill>
                </a:uFill>
                <a:latin typeface="+mj-lt"/>
                <a:ea typeface="+mj-ea"/>
                <a:cs typeface="+mj-cs"/>
                <a:sym typeface="Helvetica"/>
              </a:defRPr>
            </a:pPr>
            <a:r>
              <a:t>VYSELCHNOUT  A BYT EMOCNE PRITOMNY </a:t>
            </a:r>
            <a:r>
              <a:rPr>
                <a:solidFill>
                  <a:srgbClr val="000000"/>
                </a:solidFill>
              </a:rPr>
              <a:t> 	 TO LISTEN AND TO STAY FOCUSSED</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INVESTICE KVALITY</a:t>
            </a:r>
            <a:r>
              <a:rPr>
                <a:solidFill>
                  <a:srgbClr val="000000"/>
                </a:solidFill>
              </a:rPr>
              <a:t>				     INVESTING IN QUALITY</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NEPRETRZITY  PRIVES UCENI</a:t>
            </a:r>
            <a:r>
              <a:rPr>
                <a:solidFill>
                  <a:srgbClr val="000000"/>
                </a:solidFill>
              </a:rPr>
              <a:t>	     UNINTERRUPTED FLOW OF LEARNING</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TOLERANCE</a:t>
            </a:r>
            <a:r>
              <a:rPr>
                <a:solidFill>
                  <a:srgbClr val="000000"/>
                </a:solidFill>
              </a:rPr>
              <a:t>					           TOLERANCE</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TRPELIVOST	</a:t>
            </a:r>
            <a:r>
              <a:rPr>
                <a:solidFill>
                  <a:srgbClr val="000000"/>
                </a:solidFill>
              </a:rPr>
              <a:t>				           PATIENCE</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VEDENI PORTFOLIU	</a:t>
            </a:r>
            <a:r>
              <a:rPr>
                <a:solidFill>
                  <a:srgbClr val="000000"/>
                </a:solidFill>
              </a:rPr>
              <a:t>			     PORTFOLIO</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NEODKLADAT DELAT HNED </a:t>
            </a:r>
            <a:r>
              <a:rPr>
                <a:solidFill>
                  <a:srgbClr val="000000"/>
                </a:solidFill>
              </a:rPr>
              <a:t>         DO NOT PROCRASTINATE</a:t>
            </a:r>
            <a:endParaRPr>
              <a:solidFill>
                <a:srgbClr val="000000"/>
              </a:solidFill>
            </a:endParaRPr>
          </a:p>
          <a:p>
            <a:pPr marL="0" indent="0" defTabSz="457200">
              <a:spcBef>
                <a:spcPts val="0"/>
              </a:spcBef>
              <a:buSzTx/>
              <a:buNone/>
              <a:defRPr sz="2200">
                <a:solidFill>
                  <a:srgbClr val="011993"/>
                </a:solidFill>
                <a:uFill>
                  <a:solidFill>
                    <a:srgbClr val="000000"/>
                  </a:solidFill>
                </a:uFill>
                <a:latin typeface="+mj-lt"/>
                <a:ea typeface="+mj-ea"/>
                <a:cs typeface="+mj-cs"/>
                <a:sym typeface="Helvetica"/>
              </a:defRPr>
            </a:pPr>
            <a:r>
              <a:t>VSTUP DO OKRU ROST</a:t>
            </a:r>
            <a:r>
              <a:rPr>
                <a:solidFill>
                  <a:srgbClr val="000000"/>
                </a:solidFill>
              </a:rPr>
              <a:t>		 	     A STEP IN CAREER GROWTH</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196" name="MENTOR LEARNING FROM MENTEES"/>
          <p:cNvSpPr txBox="1"/>
          <p:nvPr>
            <p:ph type="title"/>
          </p:nvPr>
        </p:nvSpPr>
        <p:spPr>
          <a:prstGeom prst="rect">
            <a:avLst/>
          </a:prstGeom>
        </p:spPr>
        <p:txBody>
          <a:bodyPr/>
          <a:lstStyle>
            <a:lvl1pPr algn="ctr" defTabSz="543305">
              <a:spcBef>
                <a:spcPts val="2100"/>
              </a:spcBef>
              <a:defRPr sz="4800"/>
            </a:lvl1pPr>
          </a:lstStyle>
          <a:p>
            <a:pPr/>
            <a:r>
              <a:t>MENTOR LEARNING FROM MENTEES</a:t>
            </a:r>
          </a:p>
        </p:txBody>
      </p:sp>
      <p:sp>
        <p:nvSpPr>
          <p:cNvPr id="197" name="NEVYZADANA RADA NEFUNGUJE    UNREQUESTED ADVICE DOES NOT WORK…"/>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a:buSzTx/>
              <a:buNone/>
              <a:defRPr sz="2200"/>
            </a:p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NEVYZADANA RADA NEFUNGUJE</a:t>
            </a:r>
            <a:r>
              <a:rPr>
                <a:solidFill>
                  <a:srgbClr val="000000"/>
                </a:solidFill>
              </a:rPr>
              <a:t>   	UNREQUESTED ADVICE DOES NOT WORK</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DUVERA 	</a:t>
            </a:r>
            <a:r>
              <a:rPr>
                <a:solidFill>
                  <a:srgbClr val="000000"/>
                </a:solidFill>
              </a:rPr>
              <a:t>				                       TRUST</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SPOLECNE RESENI </a:t>
            </a:r>
            <a:r>
              <a:rPr>
                <a:solidFill>
                  <a:srgbClr val="000000"/>
                </a:solidFill>
              </a:rPr>
              <a:t>  			           MANAGING TOGETHER</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NA CESTA UCIME S OBA</a:t>
            </a:r>
            <a:r>
              <a:rPr>
                <a:solidFill>
                  <a:srgbClr val="000000"/>
                </a:solidFill>
              </a:rPr>
              <a:t>	                 ON THE JOURNEY WE LEARN TOGETHER</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PREKRACOVAT NESNAZE</a:t>
            </a:r>
            <a:r>
              <a:rPr>
                <a:solidFill>
                  <a:srgbClr val="000000"/>
                </a:solidFill>
              </a:rPr>
              <a:t>			     TO FORESEE DIFFICULTIES</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PECLIVOST, PRIPRAVA</a:t>
            </a:r>
            <a:r>
              <a:rPr>
                <a:solidFill>
                  <a:srgbClr val="000000"/>
                </a:solidFill>
              </a:rPr>
              <a:t>			           FOCUSSED PREPARATION</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CHTENI  ≥   MOTIVACE </a:t>
            </a:r>
            <a:r>
              <a:rPr>
                <a:solidFill>
                  <a:srgbClr val="000000"/>
                </a:solidFill>
              </a:rPr>
              <a:t>			RELATIONSHIP BETWEEN DESIRE &amp; MOTIVATION</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MUJ POSUN	</a:t>
            </a:r>
            <a:r>
              <a:rPr>
                <a:solidFill>
                  <a:srgbClr val="000000"/>
                </a:solidFill>
              </a:rPr>
              <a:t>				                 MY MOVEMENT / GESTURES</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POCTIVOST A SNAHA JSOU LEPSI	 </a:t>
            </a:r>
            <a:r>
              <a:rPr>
                <a:solidFill>
                  <a:srgbClr val="000000"/>
                </a:solidFill>
              </a:rPr>
              <a:t>    HONESTY AND EFFORT ARE BEST</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PROVOKACE ≥ SILNA OTAZKA	</a:t>
            </a:r>
            <a:r>
              <a:rPr>
                <a:solidFill>
                  <a:srgbClr val="000000"/>
                </a:solidFill>
              </a:rPr>
              <a:t>	     SEARCHING (DEEPER) QUESTIONING LEADS </a:t>
            </a:r>
            <a:endParaRPr>
              <a:solidFill>
                <a:srgbClr val="000000"/>
              </a:solidFill>
            </a:endParaR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                                                                TO STRONGER INQUIRY (FOR NEW TEACHER)</a:t>
            </a: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SAMOSTATNOST	</a:t>
            </a:r>
            <a:r>
              <a:rPr>
                <a:solidFill>
                  <a:srgbClr val="000000"/>
                </a:solidFill>
              </a:rPr>
              <a:t>			                 INDEPENDENCE</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ELAN ZACINAJICA</a:t>
            </a:r>
            <a:r>
              <a:rPr>
                <a:solidFill>
                  <a:srgbClr val="000000"/>
                </a:solidFill>
              </a:rPr>
              <a:t>				           VITALITY/ENTHUSIASM  OF THE BEGINNER</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ZBAVIL/A JSEM SE OSTYCHU</a:t>
            </a:r>
            <a:r>
              <a:rPr>
                <a:solidFill>
                  <a:srgbClr val="000000"/>
                </a:solidFill>
              </a:rPr>
              <a:t>   		FREEING MYSELF FROM SHYNESS</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UZITECNOST </a:t>
            </a:r>
            <a:r>
              <a:rPr>
                <a:solidFill>
                  <a:srgbClr val="000000"/>
                </a:solidFill>
              </a:rPr>
              <a:t>	 			                 BENEFICIAL EFFECT</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VYSTOUPENI Z KONFOR ZONY </a:t>
            </a:r>
            <a:r>
              <a:rPr>
                <a:solidFill>
                  <a:srgbClr val="000000"/>
                </a:solidFill>
              </a:rPr>
              <a:t>	     GETTING OUT OF COMFORT ZONES</a:t>
            </a:r>
            <a:endParaRPr>
              <a:solidFill>
                <a:srgbClr val="000000"/>
              </a:solidFill>
            </a:endParaRPr>
          </a:p>
          <a:p>
            <a:pPr marL="0" indent="0" defTabSz="457200">
              <a:spcBef>
                <a:spcPts val="0"/>
              </a:spcBef>
              <a:buSzTx/>
              <a:buNone/>
              <a:defRPr sz="2200">
                <a:solidFill>
                  <a:srgbClr val="AA7942"/>
                </a:solidFill>
                <a:uFill>
                  <a:solidFill>
                    <a:srgbClr val="000000"/>
                  </a:solidFill>
                </a:uFill>
                <a:latin typeface="+mj-lt"/>
                <a:ea typeface="+mj-ea"/>
                <a:cs typeface="+mj-cs"/>
                <a:sym typeface="Helvetica"/>
              </a:defRPr>
            </a:pPr>
            <a:r>
              <a:t>POTREBA PLANOVAT  	</a:t>
            </a:r>
            <a:r>
              <a:rPr>
                <a:solidFill>
                  <a:srgbClr val="000000"/>
                </a:solidFill>
              </a:rPr>
              <a:t>		           NEED TO PLAN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200" name="mentEE learning from facilitator"/>
          <p:cNvSpPr txBox="1"/>
          <p:nvPr>
            <p:ph type="title"/>
          </p:nvPr>
        </p:nvSpPr>
        <p:spPr>
          <a:prstGeom prst="rect">
            <a:avLst/>
          </a:prstGeom>
        </p:spPr>
        <p:txBody>
          <a:bodyPr/>
          <a:lstStyle>
            <a:lvl1pPr algn="ctr" defTabSz="543305">
              <a:spcBef>
                <a:spcPts val="2100"/>
              </a:spcBef>
              <a:defRPr sz="4800"/>
            </a:lvl1pPr>
          </a:lstStyle>
          <a:p>
            <a:pPr/>
            <a:r>
              <a:t>mentEE learning from facilitator</a:t>
            </a:r>
          </a:p>
        </p:txBody>
      </p:sp>
      <p:sp>
        <p:nvSpPr>
          <p:cNvPr id="201" name="rhetoric, communication skills…"/>
          <p:cNvSpPr txBox="1"/>
          <p:nvPr>
            <p:ph type="body" idx="13"/>
          </p:nvPr>
        </p:nvSpPr>
        <p:spPr>
          <a:prstGeom prst="rect">
            <a:avLst/>
          </a:prstGeom>
          <a:extLst>
            <a:ext uri="{C572A759-6A51-4108-AA02-DFA0A04FC94B}">
              <ma14:wrappingTextBoxFlag xmlns:ma14="http://schemas.microsoft.com/office/mac/drawingml/2011/main" val="1"/>
            </a:ext>
          </a:extLst>
        </p:spPr>
        <p:txBody>
          <a:bodyPr lIns="241300" tIns="241300" rIns="241300" bIns="241300" numCol="2" spcCol="593090"/>
          <a:lstStyle/>
          <a:p>
            <a:pPr marL="0" indent="0">
              <a:buSzTx/>
              <a:buNone/>
              <a:defRPr sz="2200">
                <a:latin typeface="Geneva"/>
                <a:ea typeface="Geneva"/>
                <a:cs typeface="Geneva"/>
                <a:sym typeface="Geneva"/>
              </a:defRPr>
            </a:pPr>
            <a:r>
              <a:t>rhetoric, communication skills</a:t>
            </a:r>
          </a:p>
          <a:p>
            <a:pPr marL="0" indent="0">
              <a:buSzTx/>
              <a:buNone/>
              <a:defRPr sz="2200">
                <a:latin typeface="Geneva"/>
                <a:ea typeface="Geneva"/>
                <a:cs typeface="Geneva"/>
                <a:sym typeface="Geneva"/>
              </a:defRPr>
            </a:pPr>
            <a:r>
              <a:t>I know what type of teacher I want to be (and if)</a:t>
            </a:r>
          </a:p>
          <a:p>
            <a:pPr marL="0" indent="0">
              <a:buSzTx/>
              <a:buNone/>
              <a:defRPr sz="2200">
                <a:latin typeface="Geneva"/>
                <a:ea typeface="Geneva"/>
                <a:cs typeface="Geneva"/>
                <a:sym typeface="Geneva"/>
              </a:defRPr>
            </a:pPr>
            <a:r>
              <a:t>respect for the group</a:t>
            </a:r>
          </a:p>
          <a:p>
            <a:pPr marL="0" indent="0">
              <a:buSzTx/>
              <a:buNone/>
              <a:defRPr sz="2200">
                <a:latin typeface="Geneva"/>
                <a:ea typeface="Geneva"/>
                <a:cs typeface="Geneva"/>
                <a:sym typeface="Geneva"/>
              </a:defRPr>
            </a:pPr>
            <a:r>
              <a:t>the importance of preparation</a:t>
            </a:r>
          </a:p>
          <a:p>
            <a:pPr marL="0" indent="0">
              <a:buSzTx/>
              <a:buNone/>
              <a:defRPr sz="2200">
                <a:latin typeface="Geneva"/>
                <a:ea typeface="Geneva"/>
                <a:cs typeface="Geneva"/>
                <a:sym typeface="Geneva"/>
              </a:defRPr>
            </a:pPr>
            <a:r>
              <a:t>the mentor does not do all the work</a:t>
            </a:r>
          </a:p>
          <a:p>
            <a:pPr marL="0" indent="0">
              <a:buSzTx/>
              <a:buNone/>
              <a:defRPr sz="2200">
                <a:latin typeface="Geneva"/>
                <a:ea typeface="Geneva"/>
                <a:cs typeface="Geneva"/>
                <a:sym typeface="Geneva"/>
              </a:defRPr>
            </a:pPr>
            <a:r>
              <a:t>methods that can be applied with my students</a:t>
            </a:r>
          </a:p>
          <a:p>
            <a:pPr marL="0" indent="0">
              <a:buSzTx/>
              <a:buNone/>
              <a:defRPr sz="2200">
                <a:latin typeface="Geneva"/>
                <a:ea typeface="Geneva"/>
                <a:cs typeface="Geneva"/>
                <a:sym typeface="Geneva"/>
              </a:defRPr>
            </a:pPr>
            <a:r>
              <a:t>individualisation and relationship with students</a:t>
            </a:r>
          </a:p>
          <a:p>
            <a:pPr marL="0" indent="0">
              <a:buSzTx/>
              <a:buNone/>
              <a:defRPr sz="2200">
                <a:latin typeface="Geneva"/>
                <a:ea typeface="Geneva"/>
                <a:cs typeface="Geneva"/>
                <a:sym typeface="Geneva"/>
              </a:defRPr>
            </a:pPr>
            <a:r>
              <a:t>feedback as help and support</a:t>
            </a:r>
          </a:p>
          <a:p>
            <a:pPr marL="0" indent="0">
              <a:buSzTx/>
              <a:buNone/>
              <a:defRPr sz="2200">
                <a:latin typeface="Geneva"/>
                <a:ea typeface="Geneva"/>
                <a:cs typeface="Geneva"/>
                <a:sym typeface="Geneva"/>
              </a:defRPr>
            </a:pPr>
            <a:r>
              <a:t>applying SMART targets</a:t>
            </a:r>
          </a:p>
          <a:p>
            <a:pPr marL="0" indent="0">
              <a:buSzTx/>
              <a:buNone/>
              <a:defRPr sz="2200">
                <a:latin typeface="Geneva"/>
                <a:ea typeface="Geneva"/>
                <a:cs typeface="Geneva"/>
                <a:sym typeface="Geneva"/>
              </a:defRPr>
            </a:pPr>
            <a:r>
              <a:t>the GROW process</a:t>
            </a:r>
          </a:p>
          <a:p>
            <a:pPr marL="0" indent="0">
              <a:buSzTx/>
              <a:buNone/>
              <a:defRPr sz="2200">
                <a:latin typeface="Geneva"/>
                <a:ea typeface="Geneva"/>
                <a:cs typeface="Geneva"/>
                <a:sym typeface="Geneva"/>
              </a:defRPr>
            </a:pPr>
            <a:r>
              <a:t>the Balance Wheel</a:t>
            </a:r>
          </a:p>
          <a:p>
            <a:pPr marL="0" indent="0">
              <a:buSzTx/>
              <a:buNone/>
              <a:defRPr sz="2200">
                <a:latin typeface="Geneva"/>
                <a:ea typeface="Geneva"/>
                <a:cs typeface="Geneva"/>
                <a:sym typeface="Geneva"/>
              </a:defRPr>
            </a:pPr>
            <a:r>
              <a:t>immediate sense of togetherness through joint practice</a:t>
            </a:r>
          </a:p>
          <a:p>
            <a:pPr marL="0" indent="0">
              <a:buSzTx/>
              <a:buNone/>
              <a:defRPr sz="2200">
                <a:latin typeface="Geneva"/>
                <a:ea typeface="Geneva"/>
                <a:cs typeface="Geneva"/>
                <a:sym typeface="Geneva"/>
              </a:defRPr>
            </a:pPr>
            <a:r>
              <a:t>support for one’s own activities</a:t>
            </a:r>
          </a:p>
          <a:p>
            <a:pPr marL="0" indent="0">
              <a:buSzTx/>
              <a:buNone/>
              <a:defRPr sz="2200">
                <a:latin typeface="Geneva"/>
                <a:ea typeface="Geneva"/>
                <a:cs typeface="Geneva"/>
                <a:sym typeface="Geneva"/>
              </a:defRPr>
            </a:pPr>
            <a:r>
              <a:t>time management</a:t>
            </a:r>
          </a:p>
          <a:p>
            <a:pPr marL="0" indent="0">
              <a:buSzTx/>
              <a:buNone/>
              <a:defRPr sz="2200">
                <a:latin typeface="Geneva"/>
                <a:ea typeface="Geneva"/>
                <a:cs typeface="Geneva"/>
                <a:sym typeface="Geneva"/>
              </a:defRPr>
            </a:pPr>
            <a:r>
              <a:t>transfer methods to our personal lives/life</a:t>
            </a:r>
          </a:p>
          <a:p>
            <a:pPr marL="0" indent="0">
              <a:buSzTx/>
              <a:buNone/>
              <a:defRPr sz="2200">
                <a:latin typeface="Geneva"/>
                <a:ea typeface="Geneva"/>
                <a:cs typeface="Geneva"/>
                <a:sym typeface="Geneva"/>
              </a:defRPr>
            </a:pPr>
            <a:r>
              <a:t>kindness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204" name="mentEE learning from MENtor"/>
          <p:cNvSpPr txBox="1"/>
          <p:nvPr>
            <p:ph type="title"/>
          </p:nvPr>
        </p:nvSpPr>
        <p:spPr>
          <a:prstGeom prst="rect">
            <a:avLst/>
          </a:prstGeom>
        </p:spPr>
        <p:txBody>
          <a:bodyPr/>
          <a:lstStyle>
            <a:lvl1pPr algn="ctr" defTabSz="543305">
              <a:spcBef>
                <a:spcPts val="2100"/>
              </a:spcBef>
              <a:defRPr sz="4800"/>
            </a:lvl1pPr>
          </a:lstStyle>
          <a:p>
            <a:pPr/>
            <a:r>
              <a:t>mentEE learning from MENtor</a:t>
            </a:r>
          </a:p>
        </p:txBody>
      </p:sp>
      <p:sp>
        <p:nvSpPr>
          <p:cNvPr id="205" name="System for structuring lessons…"/>
          <p:cNvSpPr txBox="1"/>
          <p:nvPr>
            <p:ph type="body" idx="13"/>
          </p:nvPr>
        </p:nvSpPr>
        <p:spPr>
          <a:xfrm>
            <a:off x="571500" y="1854200"/>
            <a:ext cx="11861800" cy="7226300"/>
          </a:xfrm>
          <a:prstGeom prst="rect">
            <a:avLst/>
          </a:prstGeom>
          <a:extLst>
            <a:ext uri="{C572A759-6A51-4108-AA02-DFA0A04FC94B}">
              <ma14:wrappingTextBoxFlag xmlns:ma14="http://schemas.microsoft.com/office/mac/drawingml/2011/main" val="1"/>
            </a:ext>
          </a:extLst>
        </p:spPr>
        <p:txBody>
          <a:bodyPr lIns="12700" tIns="12700" rIns="12700" bIns="12700" numCol="2" spcCol="593090"/>
          <a:lstStyle/>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System for structuring lessons</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Partnership (I can come up with anything) </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Trust (I can say I was mistaken) to err is human</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Positive energy</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principle of dialogue; ways of communicating</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close relationship</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regular meeting</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guiding practice to the final form</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written feedback - not a criticism; a critique</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mutual feedback</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experiences, tips (methods &amp; techniques)</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to be balanced and have a healthy perspective</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there is more than one way to do something and it is possible to choose</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professionality / professionalism</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it is possible to choose your own way.</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Not directed but given choices</a:t>
            </a: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p>
          <a:p>
            <a:pPr marL="0" indent="0" defTabSz="406908">
              <a:spcBef>
                <a:spcPts val="0"/>
              </a:spcBef>
              <a:buSzTx/>
              <a:buNone/>
              <a:defRPr sz="2100">
                <a:solidFill>
                  <a:srgbClr val="000000"/>
                </a:solidFill>
                <a:uFill>
                  <a:solidFill>
                    <a:srgbClr val="000000"/>
                  </a:solidFill>
                </a:uFill>
                <a:latin typeface="Geneva"/>
                <a:ea typeface="Geneva"/>
                <a:cs typeface="Geneva"/>
                <a:sym typeface="Geneva"/>
              </a:defRPr>
            </a:pPr>
            <a:r>
              <a:t>Revealing similarities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208" name="mentor learning from MENTEES"/>
          <p:cNvSpPr txBox="1"/>
          <p:nvPr>
            <p:ph type="title"/>
          </p:nvPr>
        </p:nvSpPr>
        <p:spPr>
          <a:prstGeom prst="rect">
            <a:avLst/>
          </a:prstGeom>
        </p:spPr>
        <p:txBody>
          <a:bodyPr/>
          <a:lstStyle>
            <a:lvl1pPr algn="ctr" defTabSz="543305">
              <a:spcBef>
                <a:spcPts val="2100"/>
              </a:spcBef>
              <a:defRPr sz="4800"/>
            </a:lvl1pPr>
          </a:lstStyle>
          <a:p>
            <a:pPr/>
            <a:r>
              <a:t>mentEE learning from MENTEES</a:t>
            </a:r>
          </a:p>
        </p:txBody>
      </p:sp>
      <p:sp>
        <p:nvSpPr>
          <p:cNvPr id="209" name="advice, counsel…"/>
          <p:cNvSpPr txBox="1"/>
          <p:nvPr>
            <p:ph type="body" idx="13"/>
          </p:nvPr>
        </p:nvSpPr>
        <p:spPr>
          <a:prstGeom prst="rect">
            <a:avLst/>
          </a:prstGeom>
          <a:extLst>
            <a:ext uri="{C572A759-6A51-4108-AA02-DFA0A04FC94B}">
              <ma14:wrappingTextBoxFlag xmlns:ma14="http://schemas.microsoft.com/office/mac/drawingml/2011/main" val="1"/>
            </a:ext>
          </a:extLst>
        </p:spPr>
        <p:txBody>
          <a:bodyPr lIns="12700" tIns="12700" rIns="12700" bIns="12700" numCol="2" spcCol="593090"/>
          <a:lstStyle/>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advice, counsel</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how to solve problems (in the coffee breaks)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How well the mentor and mentee got on.</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sharing - I am not alone; not being perfect is normal.</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discovering how things are done differently; how practice is in other places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making links and contacts and co-operation</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refreshing/energising</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mutual openness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discovering how things are done differently; how practice is in other places and in another type of school</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It can be more difficult for others/ emerging sympathy and empathy</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A safe place to alleviate worries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Line"/>
          <p:cNvSpPr txBox="1"/>
          <p:nvPr>
            <p:ph type="body" sz="quarter" idx="1"/>
          </p:nvPr>
        </p:nvSpPr>
        <p:spPr>
          <a:xfrm>
            <a:off x="571500" y="1574800"/>
            <a:ext cx="11861800" cy="1271"/>
          </a:xfrm>
          <a:prstGeom prst="rect">
            <a:avLst/>
          </a:prstGeom>
        </p:spPr>
        <p:txBody>
          <a:bodyPr/>
          <a:lstStyle/>
          <a:p>
            <a:pPr marL="0" indent="0" defTabSz="87782">
              <a:spcBef>
                <a:spcPts val="0"/>
              </a:spcBef>
              <a:buSzTx/>
              <a:buNone/>
              <a:defRPr sz="100">
                <a:solidFill>
                  <a:srgbClr val="000000"/>
                </a:solidFill>
                <a:latin typeface="+mj-lt"/>
                <a:ea typeface="+mj-ea"/>
                <a:cs typeface="+mj-cs"/>
                <a:sym typeface="Helvetica"/>
              </a:defRPr>
            </a:pPr>
          </a:p>
        </p:txBody>
      </p:sp>
      <p:sp>
        <p:nvSpPr>
          <p:cNvPr id="212" name="Dalsi"/>
          <p:cNvSpPr txBox="1"/>
          <p:nvPr>
            <p:ph type="title"/>
          </p:nvPr>
        </p:nvSpPr>
        <p:spPr>
          <a:prstGeom prst="rect">
            <a:avLst/>
          </a:prstGeom>
        </p:spPr>
        <p:txBody>
          <a:bodyPr/>
          <a:lstStyle>
            <a:lvl1pPr algn="ctr" defTabSz="543305">
              <a:spcBef>
                <a:spcPts val="2100"/>
              </a:spcBef>
              <a:defRPr sz="4800"/>
            </a:lvl1pPr>
          </a:lstStyle>
          <a:p>
            <a:pPr/>
            <a:r>
              <a:t> Dalsi</a:t>
            </a:r>
          </a:p>
        </p:txBody>
      </p:sp>
      <p:sp>
        <p:nvSpPr>
          <p:cNvPr id="213" name="What we found interesting:…"/>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57200">
              <a:spcBef>
                <a:spcPts val="0"/>
              </a:spcBef>
              <a:buSzTx/>
              <a:buNone/>
              <a:defRPr b="1" sz="2200">
                <a:solidFill>
                  <a:srgbClr val="000000"/>
                </a:solidFill>
                <a:uFill>
                  <a:solidFill>
                    <a:srgbClr val="000000"/>
                  </a:solidFill>
                </a:uFill>
                <a:latin typeface="+mj-lt"/>
                <a:ea typeface="+mj-ea"/>
                <a:cs typeface="+mj-cs"/>
                <a:sym typeface="Helvetica"/>
              </a:defRPr>
            </a:pPr>
            <a:r>
              <a:t>What we found interesting</a:t>
            </a:r>
            <a:r>
              <a:rPr b="0"/>
              <a:t>:</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mentor table (See </a:t>
            </a:r>
            <a:r>
              <a:rPr u="sng">
                <a:solidFill>
                  <a:srgbClr val="0000FF"/>
                </a:solidFill>
                <a:uFill>
                  <a:solidFill>
                    <a:srgbClr val="0000FF"/>
                  </a:solidFill>
                </a:uFill>
                <a:hlinkClick r:id="rId2" invalidUrl="" action="" tgtFrame="" tooltip="" history="1" highlightClick="0" endSnd="0"/>
              </a:rPr>
              <a:t>http://www.tikumu.co.nz/wp-content/uploads/2016/04/Mentors-table.pdf</a:t>
            </a:r>
            <a:r>
              <a:t>)</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strong open questioning</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less is sometimes more</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written feedback</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b="1" sz="2200">
                <a:solidFill>
                  <a:srgbClr val="000000"/>
                </a:solidFill>
                <a:uFill>
                  <a:solidFill>
                    <a:srgbClr val="000000"/>
                  </a:solidFill>
                </a:uFill>
                <a:latin typeface="+mj-lt"/>
                <a:ea typeface="+mj-ea"/>
                <a:cs typeface="+mj-cs"/>
                <a:sym typeface="Helvetica"/>
              </a:defRPr>
            </a:pPr>
            <a:r>
              <a:t>What pleased us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mentor/mentee learned with us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they had similar themes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high rating of trust</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it is a journey together</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b="1" sz="2200">
                <a:solidFill>
                  <a:srgbClr val="000000"/>
                </a:solidFill>
                <a:uFill>
                  <a:solidFill>
                    <a:srgbClr val="000000"/>
                  </a:solidFill>
                </a:uFill>
                <a:latin typeface="+mj-lt"/>
                <a:ea typeface="+mj-ea"/>
                <a:cs typeface="+mj-cs"/>
                <a:sym typeface="Helvetica"/>
              </a:defRPr>
            </a:pPr>
            <a:r>
              <a:t>Questions/observations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preference for non-directiveness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they solve similar things (shyness)</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what is the mentor table?</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p>
          <a:p>
            <a:pPr marL="0" indent="0" defTabSz="457200">
              <a:spcBef>
                <a:spcPts val="0"/>
              </a:spcBef>
              <a:buSzTx/>
              <a:buNone/>
              <a:defRPr b="1" sz="2200">
                <a:solidFill>
                  <a:srgbClr val="000000"/>
                </a:solidFill>
                <a:uFill>
                  <a:solidFill>
                    <a:srgbClr val="000000"/>
                  </a:solidFill>
                </a:uFill>
                <a:latin typeface="+mj-lt"/>
                <a:ea typeface="+mj-ea"/>
                <a:cs typeface="+mj-cs"/>
                <a:sym typeface="Helvetica"/>
              </a:defRPr>
            </a:pPr>
            <a:r>
              <a:t>What made us amused</a:t>
            </a:r>
          </a:p>
          <a:p>
            <a:pPr marL="0" indent="0" defTabSz="457200">
              <a:spcBef>
                <a:spcPts val="0"/>
              </a:spcBef>
              <a:buSzTx/>
              <a:buNone/>
              <a:defRPr sz="2200">
                <a:solidFill>
                  <a:srgbClr val="000000"/>
                </a:solidFill>
                <a:uFill>
                  <a:solidFill>
                    <a:srgbClr val="000000"/>
                  </a:solidFill>
                </a:uFill>
                <a:latin typeface="+mj-lt"/>
                <a:ea typeface="+mj-ea"/>
                <a:cs typeface="+mj-cs"/>
                <a:sym typeface="Helvetica"/>
              </a:defRPr>
            </a:pPr>
            <a:r>
              <a:t>Unwanted advice does not work.</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00"/>
            </a:pPr>
          </a:p>
        </p:txBody>
      </p:sp>
      <p:sp>
        <p:nvSpPr>
          <p:cNvPr id="216" name="Learning approaches"/>
          <p:cNvSpPr txBox="1"/>
          <p:nvPr>
            <p:ph type="title"/>
          </p:nvPr>
        </p:nvSpPr>
        <p:spPr>
          <a:prstGeom prst="rect">
            <a:avLst/>
          </a:prstGeom>
        </p:spPr>
        <p:txBody>
          <a:bodyPr/>
          <a:lstStyle>
            <a:lvl1pPr defTabSz="543305">
              <a:spcBef>
                <a:spcPts val="2100"/>
              </a:spcBef>
              <a:defRPr sz="4800"/>
            </a:lvl1pPr>
          </a:lstStyle>
          <a:p>
            <a:pPr/>
            <a:r>
              <a:t>Learning approaches</a:t>
            </a:r>
          </a:p>
        </p:txBody>
      </p:sp>
      <p:pic>
        <p:nvPicPr>
          <p:cNvPr id="217" name="Screen Shot 2018-03-28 at 10.48.10.png" descr="Screen Shot 2018-03-28 at 10.48.10.png"/>
          <p:cNvPicPr>
            <a:picLocks noChangeAspect="1"/>
          </p:cNvPicPr>
          <p:nvPr/>
        </p:nvPicPr>
        <p:blipFill>
          <a:blip r:embed="rId2">
            <a:extLst/>
          </a:blip>
          <a:srcRect l="660" t="0" r="1241" b="0"/>
          <a:stretch>
            <a:fillRect/>
          </a:stretch>
        </p:blipFill>
        <p:spPr>
          <a:xfrm>
            <a:off x="571497" y="2406500"/>
            <a:ext cx="11861804" cy="568048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projekt EFFECT"/>
          <p:cNvSpPr txBox="1"/>
          <p:nvPr>
            <p:ph type="title"/>
          </p:nvPr>
        </p:nvSpPr>
        <p:spPr>
          <a:prstGeom prst="rect">
            <a:avLst/>
          </a:prstGeom>
        </p:spPr>
        <p:txBody>
          <a:bodyPr/>
          <a:lstStyle>
            <a:lvl1pPr algn="ctr">
              <a:defRPr spc="900"/>
            </a:lvl1pPr>
          </a:lstStyle>
          <a:p>
            <a:pPr/>
            <a:r>
              <a:t>projekt EFFECT </a:t>
            </a:r>
          </a:p>
        </p:txBody>
      </p:sp>
      <p:sp>
        <p:nvSpPr>
          <p:cNvPr id="143" name="Kulaty STUL, NIDV"/>
          <p:cNvSpPr txBox="1"/>
          <p:nvPr>
            <p:ph type="body" sz="quarter" idx="1"/>
          </p:nvPr>
        </p:nvSpPr>
        <p:spPr>
          <a:prstGeom prst="rect">
            <a:avLst/>
          </a:prstGeom>
          <a:solidFill>
            <a:srgbClr val="1E3C6E"/>
          </a:solidFill>
        </p:spPr>
        <p:txBody>
          <a:bodyPr/>
          <a:lstStyle>
            <a:lvl1pPr algn="ctr">
              <a:defRPr spc="300">
                <a:solidFill>
                  <a:srgbClr val="FFFFFF"/>
                </a:solidFill>
                <a:latin typeface="Avenir Medium"/>
                <a:ea typeface="Avenir Medium"/>
                <a:cs typeface="Avenir Medium"/>
                <a:sym typeface="Avenir Medium"/>
              </a:defRPr>
            </a:lvl1pPr>
          </a:lstStyle>
          <a:p>
            <a:pPr/>
            <a:r>
              <a:t>Kulaty STUL, NIDV: 16. dubna 2018</a:t>
            </a:r>
          </a:p>
        </p:txBody>
      </p:sp>
      <p:pic>
        <p:nvPicPr>
          <p:cNvPr id="144" name="image2.png" descr="image2.png"/>
          <p:cNvPicPr>
            <a:picLocks noChangeAspect="1"/>
          </p:cNvPicPr>
          <p:nvPr/>
        </p:nvPicPr>
        <p:blipFill>
          <a:blip r:embed="rId2">
            <a:extLst/>
          </a:blip>
          <a:stretch>
            <a:fillRect/>
          </a:stretch>
        </p:blipFill>
        <p:spPr>
          <a:xfrm>
            <a:off x="3435350" y="1485900"/>
            <a:ext cx="6134100" cy="1168400"/>
          </a:xfrm>
          <a:prstGeom prst="rect">
            <a:avLst/>
          </a:prstGeom>
          <a:ln w="12700">
            <a:miter lim="400000"/>
          </a:ln>
        </p:spPr>
      </p:pic>
      <p:sp>
        <p:nvSpPr>
          <p:cNvPr id="145" name="http://oktataskepzes.tka.hu/en/effect-project"/>
          <p:cNvSpPr txBox="1"/>
          <p:nvPr/>
        </p:nvSpPr>
        <p:spPr>
          <a:xfrm>
            <a:off x="2632430" y="8672728"/>
            <a:ext cx="7374231"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http://oktataskepzes.tka.hu/en/effect-project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ph type="pic" idx="13"/>
          </p:nvPr>
        </p:nvPicPr>
        <p:blipFill>
          <a:blip r:embed="rId2">
            <a:extLst/>
          </a:blip>
          <a:srcRect l="31144" t="0" r="31144" b="0"/>
          <a:stretch>
            <a:fillRect/>
          </a:stretch>
        </p:blipFill>
        <p:spPr>
          <a:xfrm>
            <a:off x="0" y="0"/>
            <a:ext cx="6438900" cy="9753600"/>
          </a:xfrm>
          <a:prstGeom prst="rect">
            <a:avLst/>
          </a:prstGeom>
        </p:spPr>
      </p:pic>
      <p:sp>
        <p:nvSpPr>
          <p:cNvPr id="220" name="implications for teachers"/>
          <p:cNvSpPr txBox="1"/>
          <p:nvPr>
            <p:ph type="title"/>
          </p:nvPr>
        </p:nvSpPr>
        <p:spPr>
          <a:xfrm>
            <a:off x="7023100" y="137736"/>
            <a:ext cx="5397500" cy="675146"/>
          </a:xfrm>
          <a:prstGeom prst="rect">
            <a:avLst/>
          </a:prstGeom>
        </p:spPr>
        <p:txBody>
          <a:bodyPr/>
          <a:lstStyle>
            <a:lvl1pPr algn="ctr" defTabSz="496569">
              <a:spcBef>
                <a:spcPts val="1900"/>
              </a:spcBef>
              <a:defRPr sz="4400"/>
            </a:lvl1pPr>
          </a:lstStyle>
          <a:p>
            <a:pPr/>
            <a:r>
              <a:t>implications for teachers</a:t>
            </a:r>
          </a:p>
        </p:txBody>
      </p:sp>
      <p:sp>
        <p:nvSpPr>
          <p:cNvPr id="221" name="Body Level One…"/>
          <p:cNvSpPr txBox="1"/>
          <p:nvPr>
            <p:ph type="body" sz="half" idx="1"/>
          </p:nvPr>
        </p:nvSpPr>
        <p:spPr>
          <a:xfrm>
            <a:off x="7023100" y="826595"/>
            <a:ext cx="5397500" cy="8203104"/>
          </a:xfrm>
          <a:prstGeom prst="rect">
            <a:avLst/>
          </a:prstGeom>
          <a:ln w="12700" cap="flat">
            <a:noFill/>
            <a:prstDash val="solid"/>
            <a:miter lim="400000"/>
          </a:ln>
        </p:spPr>
        <p:txBody>
          <a:bodyPr anchor="t"/>
          <a:lstStyle/>
          <a:p>
            <a:pPr marL="343027" indent="-343027" defTabSz="426466">
              <a:spcBef>
                <a:spcPts val="1300"/>
              </a:spcBef>
              <a:defRPr sz="2300"/>
            </a:pPr>
            <a:r>
              <a:t>taking responsibility for personal professional development</a:t>
            </a:r>
          </a:p>
          <a:p>
            <a:pPr marL="343027" indent="-343027" defTabSz="426466">
              <a:spcBef>
                <a:spcPts val="1300"/>
              </a:spcBef>
              <a:defRPr sz="2300"/>
            </a:pPr>
            <a:r>
              <a:t>taking part in and initiating professional dialogue</a:t>
            </a:r>
          </a:p>
          <a:p>
            <a:pPr marL="343027" indent="-343027" defTabSz="426466">
              <a:spcBef>
                <a:spcPts val="1300"/>
              </a:spcBef>
              <a:defRPr sz="2300"/>
            </a:pPr>
            <a:r>
              <a:t>taking a leadership role</a:t>
            </a:r>
          </a:p>
          <a:p>
            <a:pPr marL="343027" indent="-343027" defTabSz="426466">
              <a:spcBef>
                <a:spcPts val="1300"/>
              </a:spcBef>
              <a:defRPr sz="2300"/>
            </a:pPr>
            <a:r>
              <a:t>sharing ideas, listening and planning together</a:t>
            </a:r>
          </a:p>
          <a:p>
            <a:pPr marL="343027" indent="-343027" defTabSz="426466">
              <a:spcBef>
                <a:spcPts val="1300"/>
              </a:spcBef>
              <a:defRPr sz="2300"/>
            </a:pPr>
            <a:r>
              <a:t>being prepared to challenge the status quo</a:t>
            </a:r>
          </a:p>
          <a:p>
            <a:pPr marL="343027" indent="-343027" defTabSz="426466">
              <a:spcBef>
                <a:spcPts val="1300"/>
              </a:spcBef>
              <a:defRPr sz="2300"/>
            </a:pPr>
            <a:r>
              <a:t>being prepared to change beliefs and practice</a:t>
            </a:r>
          </a:p>
          <a:p>
            <a:pPr marL="343027" indent="-343027" defTabSz="426466">
              <a:spcBef>
                <a:spcPts val="1300"/>
              </a:spcBef>
              <a:defRPr sz="2300"/>
            </a:pPr>
            <a:r>
              <a:t>being open to constructive feedback</a:t>
            </a:r>
          </a:p>
          <a:p>
            <a:pPr marL="343027" indent="-343027" defTabSz="426466">
              <a:spcBef>
                <a:spcPts val="1300"/>
              </a:spcBef>
              <a:defRPr sz="2300"/>
            </a:pPr>
            <a:r>
              <a:t>being observed and observing</a:t>
            </a:r>
          </a:p>
          <a:p>
            <a:pPr marL="343027" indent="-343027" defTabSz="426466">
              <a:spcBef>
                <a:spcPts val="1300"/>
              </a:spcBef>
              <a:defRPr sz="2300"/>
            </a:pPr>
            <a:r>
              <a:t>becoming a lifelong learner</a:t>
            </a:r>
          </a:p>
          <a:p>
            <a:pPr marL="343027" indent="-343027" defTabSz="426466">
              <a:spcBef>
                <a:spcPts val="1300"/>
              </a:spcBef>
              <a:defRPr sz="2300"/>
            </a:pPr>
            <a:r>
              <a:t>introducing collaboration to students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ph type="pic" idx="13"/>
          </p:nvPr>
        </p:nvPicPr>
        <p:blipFill>
          <a:blip r:embed="rId2">
            <a:extLst/>
          </a:blip>
          <a:srcRect l="18250" t="0" r="18250" b="0"/>
          <a:stretch>
            <a:fillRect/>
          </a:stretch>
        </p:blipFill>
        <p:spPr>
          <a:xfrm>
            <a:off x="7531099" y="139700"/>
            <a:ext cx="5473702" cy="9753600"/>
          </a:xfrm>
          <a:prstGeom prst="rect">
            <a:avLst/>
          </a:prstGeom>
        </p:spPr>
      </p:pic>
      <p:sp>
        <p:nvSpPr>
          <p:cNvPr id="224" name="implications for headteachers"/>
          <p:cNvSpPr txBox="1"/>
          <p:nvPr>
            <p:ph type="title"/>
          </p:nvPr>
        </p:nvSpPr>
        <p:spPr>
          <a:xfrm>
            <a:off x="557505" y="235657"/>
            <a:ext cx="6166499" cy="747381"/>
          </a:xfrm>
          <a:prstGeom prst="rect">
            <a:avLst/>
          </a:prstGeom>
        </p:spPr>
        <p:txBody>
          <a:bodyPr/>
          <a:lstStyle>
            <a:lvl1pPr>
              <a:defRPr sz="4200"/>
            </a:lvl1pPr>
          </a:lstStyle>
          <a:p>
            <a:pPr/>
            <a:r>
              <a:t>implications for headteachers</a:t>
            </a:r>
          </a:p>
        </p:txBody>
      </p:sp>
      <p:sp>
        <p:nvSpPr>
          <p:cNvPr id="225" name="Body Level One…"/>
          <p:cNvSpPr txBox="1"/>
          <p:nvPr>
            <p:ph type="body" idx="1"/>
          </p:nvPr>
        </p:nvSpPr>
        <p:spPr>
          <a:xfrm>
            <a:off x="651059" y="910991"/>
            <a:ext cx="6303947" cy="8527506"/>
          </a:xfrm>
          <a:prstGeom prst="rect">
            <a:avLst/>
          </a:prstGeom>
          <a:ln w="12700" cap="flat">
            <a:noFill/>
            <a:prstDash val="solid"/>
            <a:miter lim="400000"/>
          </a:ln>
        </p:spPr>
        <p:txBody>
          <a:bodyPr anchor="t"/>
          <a:lstStyle/>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Headteachers can model norms and behaviour that promote an environment where more collaborative teacher learning can occur.</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Ideally, headteachers can set aside time and allocate resources that establish opportunities which  enable teachers to work collaboratively.</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As pedagogic leaders, headteachers can act as mentors and, as directors of staffing, also provide teachers with mentoring and ensure feedback to help them develop their skills.</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Encourage new leaders to emerge and to distribute leadership roles.</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Headteachers and other school leaders play essential roles in creating the conditions for meaningful collaboration among teachers and their learning.</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Collaboration between schools requires thinking outside of the single institution but also requires joint planning at every level.</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Create a culture of learning, sharing, co-planning, peer observation.</a:t>
            </a: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p>
          <a:p>
            <a:pPr marL="0" indent="0" defTabSz="434340">
              <a:spcBef>
                <a:spcPts val="0"/>
              </a:spcBef>
              <a:buSzTx/>
              <a:buNone/>
              <a:defRPr sz="1900">
                <a:solidFill>
                  <a:srgbClr val="000000"/>
                </a:solidFill>
                <a:uFill>
                  <a:solidFill>
                    <a:srgbClr val="000000"/>
                  </a:solidFill>
                </a:uFill>
                <a:latin typeface="Times New Roman"/>
                <a:ea typeface="Times New Roman"/>
                <a:cs typeface="Times New Roman"/>
                <a:sym typeface="Times New Roman"/>
              </a:defRPr>
            </a:pPr>
            <a:r>
              <a:t>Headteachers, too, need to collaborate for their own professional learning.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implications for CPD/CPL organisations &amp; HE"/>
          <p:cNvSpPr txBox="1"/>
          <p:nvPr>
            <p:ph type="title"/>
          </p:nvPr>
        </p:nvSpPr>
        <p:spPr>
          <a:prstGeom prst="rect">
            <a:avLst/>
          </a:prstGeom>
        </p:spPr>
        <p:txBody>
          <a:bodyPr/>
          <a:lstStyle>
            <a:lvl1pPr algn="ctr" defTabSz="543305">
              <a:spcBef>
                <a:spcPts val="2100"/>
              </a:spcBef>
              <a:defRPr sz="4800"/>
            </a:lvl1pPr>
          </a:lstStyle>
          <a:p>
            <a:pPr/>
            <a:r>
              <a:t>implications for CPD/CPL organisations &amp; HE</a:t>
            </a:r>
          </a:p>
        </p:txBody>
      </p:sp>
      <p:sp>
        <p:nvSpPr>
          <p:cNvPr id="228" name="Body Level One…"/>
          <p:cNvSpPr txBox="1"/>
          <p:nvPr>
            <p:ph type="body" idx="1"/>
          </p:nvPr>
        </p:nvSpPr>
        <p:spPr>
          <a:xfrm>
            <a:off x="571500" y="1362845"/>
            <a:ext cx="11861800" cy="7666857"/>
          </a:xfrm>
          <a:prstGeom prst="rect">
            <a:avLst/>
          </a:prstGeom>
          <a:ln w="12700" cap="flat">
            <a:noFill/>
            <a:prstDash val="solid"/>
            <a:miter lim="400000"/>
          </a:ln>
        </p:spPr>
        <p:txBody>
          <a:bodyPr anchor="t"/>
          <a:lstStyle/>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Read Carl Rogers (1969) Freedom to learn”</a:t>
            </a:r>
          </a:p>
          <a:p>
            <a:pPr marL="0" indent="0" defTabSz="402336">
              <a:spcBef>
                <a:spcPts val="0"/>
              </a:spcBef>
              <a:buSzTx/>
              <a:buNone/>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Ratio of time of input by facilitators to be no more than 30% </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Activity and sharing time for participants 70%</a:t>
            </a:r>
          </a:p>
          <a:p>
            <a:pPr marL="0" indent="0" defTabSz="402336">
              <a:spcBef>
                <a:spcPts val="0"/>
              </a:spcBef>
              <a:buSzTx/>
              <a:buNone/>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“Flipped Classrooms” approach</a:t>
            </a:r>
          </a:p>
          <a:p>
            <a:pPr marL="0" indent="0" defTabSz="402336">
              <a:spcBef>
                <a:spcPts val="0"/>
              </a:spcBef>
              <a:buSzTx/>
              <a:buNone/>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Increased use of technology - KISS (Keep it Simple Stupid)</a:t>
            </a:r>
          </a:p>
          <a:p>
            <a:pPr marL="0" indent="0" defTabSz="402336">
              <a:spcBef>
                <a:spcPts val="0"/>
              </a:spcBef>
              <a:buSzTx/>
              <a:buNone/>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short and regular meetings are better than one long session</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recognise the expertise that lies within the learning group and allow it time</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ensure that the space available is sufficient to support group interaction</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make sure that breaks are long enough for informal ‘bonding’</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collaborate with other organisations to provide highest quality learning opportunities</a:t>
            </a: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build in collaborative action research and action enquiry techniques </a:t>
            </a:r>
          </a:p>
          <a:p>
            <a:pPr marL="0" indent="0" defTabSz="402336">
              <a:spcBef>
                <a:spcPts val="0"/>
              </a:spcBef>
              <a:buSzTx/>
              <a:buNone/>
              <a:defRPr sz="2100">
                <a:solidFill>
                  <a:srgbClr val="000000"/>
                </a:solidFill>
                <a:uFill>
                  <a:solidFill>
                    <a:srgbClr val="000000"/>
                  </a:solidFill>
                </a:uFill>
                <a:latin typeface="+mn-lt"/>
                <a:ea typeface="+mn-ea"/>
                <a:cs typeface="+mn-cs"/>
                <a:sym typeface="Helvetica Neue"/>
              </a:defRPr>
            </a:pPr>
          </a:p>
          <a:p>
            <a:pPr marL="201166" indent="-201166" defTabSz="402336">
              <a:spcBef>
                <a:spcPts val="0"/>
              </a:spcBef>
              <a:buSzPct val="100000"/>
              <a:buFontTx/>
              <a:buChar char="•"/>
              <a:defRPr sz="2100">
                <a:solidFill>
                  <a:srgbClr val="000000"/>
                </a:solidFill>
                <a:uFill>
                  <a:solidFill>
                    <a:srgbClr val="000000"/>
                  </a:solidFill>
                </a:uFill>
                <a:latin typeface="+mn-lt"/>
                <a:ea typeface="+mn-ea"/>
                <a:cs typeface="+mn-cs"/>
                <a:sym typeface="Helvetica Neue"/>
              </a:defRPr>
            </a:pPr>
            <a:r>
              <a:t>celebrate achievement</a:t>
            </a:r>
          </a:p>
        </p:txBody>
      </p:sp>
      <p:pic>
        <p:nvPicPr>
          <p:cNvPr id="229" name="Screen Shot 2018-04-10 at 22.06.35.png" descr="Screen Shot 2018-04-10 at 22.06.35.png"/>
          <p:cNvPicPr>
            <a:picLocks noChangeAspect="1"/>
          </p:cNvPicPr>
          <p:nvPr/>
        </p:nvPicPr>
        <p:blipFill>
          <a:blip r:embed="rId2">
            <a:extLst/>
          </a:blip>
          <a:stretch>
            <a:fillRect/>
          </a:stretch>
        </p:blipFill>
        <p:spPr>
          <a:xfrm>
            <a:off x="8995371" y="7586333"/>
            <a:ext cx="3327404" cy="134620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iMPLICATIONS FOR POLICY-MAKERS"/>
          <p:cNvSpPr txBox="1"/>
          <p:nvPr>
            <p:ph type="title"/>
          </p:nvPr>
        </p:nvSpPr>
        <p:spPr>
          <a:xfrm>
            <a:off x="571497" y="122182"/>
            <a:ext cx="11861805" cy="723904"/>
          </a:xfrm>
          <a:prstGeom prst="rect">
            <a:avLst/>
          </a:prstGeom>
        </p:spPr>
        <p:txBody>
          <a:bodyPr/>
          <a:lstStyle>
            <a:lvl1pPr algn="ctr" defTabSz="543305">
              <a:spcBef>
                <a:spcPts val="2100"/>
              </a:spcBef>
              <a:defRPr sz="4800"/>
            </a:lvl1pPr>
          </a:lstStyle>
          <a:p>
            <a:pPr/>
            <a:r>
              <a:t>iMPLICATIONS FOR POLICY-MAKERS</a:t>
            </a:r>
          </a:p>
        </p:txBody>
      </p:sp>
      <p:sp>
        <p:nvSpPr>
          <p:cNvPr id="232" name="Model collaboration and learning within the policy-making community.…"/>
          <p:cNvSpPr txBox="1"/>
          <p:nvPr/>
        </p:nvSpPr>
        <p:spPr>
          <a:xfrm>
            <a:off x="-25400" y="730164"/>
            <a:ext cx="13055601" cy="904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defTabSz="457200">
              <a:spcBef>
                <a:spcPts val="0"/>
              </a:spcBef>
              <a:buSzPct val="100000"/>
              <a:buChar char="•"/>
              <a:defRPr spc="0" sz="1800">
                <a:solidFill>
                  <a:srgbClr val="000000"/>
                </a:solidFill>
                <a:uFill>
                  <a:solidFill>
                    <a:srgbClr val="000000"/>
                  </a:solidFill>
                </a:uFill>
              </a:defRPr>
            </a:pPr>
            <a:r>
              <a:t>Model collaboration and learning within the policy-making community.</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National Teachers’ Contracts and Conditions of Service - establish professional learning time: minimum number of hours, days.</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In planning the school year, establish common opportunities for collaboration between schools</a:t>
            </a:r>
          </a:p>
          <a:p>
            <a:pPr defTabSz="457200">
              <a:spcBef>
                <a:spcPts val="0"/>
              </a:spcBef>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Where there are inspections, recognise the value of collaboration as a feature of an effective school.</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Establish a database of good practice and share this among schools and other educators</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Support schools who seek to collaborate by adequately resourcing, for example, additional short-term funding, advice and, where necessary, specialist intervention from expert (CTL) staff to coach, monitor and mentor.</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Harnessing the wisdom and opportunities at all levels through regular </a:t>
            </a:r>
            <a:r>
              <a:rPr b="1"/>
              <a:t>focussed</a:t>
            </a:r>
            <a:r>
              <a:t> local, regional and national: Headteacher forums, Middle Leader forums, Experienced Teacher forums, Newly-Qualified Teachers forums, (Teaching) Learning Assistants forums</a:t>
            </a:r>
          </a:p>
          <a:p>
            <a:pPr defTabSz="457200">
              <a:spcBef>
                <a:spcPts val="0"/>
              </a:spcBef>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Collaboration with and support for teachers subject or phase professional associations</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Learning Repository where outcomes of collaborative educator learning are held and continually being supplemented</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Supporting cross-phase collaboration which enhances student learning and raises the professional knowledge and understanding of colleagues in other phases.</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Valuing and celebrating good practice in collaborative teacher learning in an annual ‘festival of learning’</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Examine school architecture for opportunities to modify to allow innovative collaborative teaching and learning.</a:t>
            </a:r>
          </a:p>
          <a:p>
            <a:pPr marL="228600" indent="-228600" defTabSz="457200">
              <a:spcBef>
                <a:spcPts val="0"/>
              </a:spcBef>
              <a:buSzPct val="100000"/>
              <a:buChar char="•"/>
              <a:defRPr spc="0" sz="1800">
                <a:solidFill>
                  <a:srgbClr val="000000"/>
                </a:solidFill>
                <a:uFill>
                  <a:solidFill>
                    <a:srgbClr val="000000"/>
                  </a:solidFill>
                </a:uFill>
              </a:defRPr>
            </a:pPr>
          </a:p>
          <a:p>
            <a:pPr marL="228600" indent="-228600" defTabSz="457200">
              <a:spcBef>
                <a:spcPts val="0"/>
              </a:spcBef>
              <a:buSzPct val="100000"/>
              <a:buChar char="•"/>
              <a:defRPr spc="0" sz="1800">
                <a:solidFill>
                  <a:srgbClr val="000000"/>
                </a:solidFill>
                <a:uFill>
                  <a:solidFill>
                    <a:srgbClr val="000000"/>
                  </a:solidFill>
                </a:uFill>
              </a:defRPr>
            </a:pPr>
            <a:r>
              <a:t>Build only new schools which serve team approaches, team-teaching and a creative curriculum, which develops both core and 21st century competency for the whole school community.</a:t>
            </a:r>
          </a:p>
          <a:p>
            <a:pPr marL="228600" indent="-228600" defTabSz="457200">
              <a:spcBef>
                <a:spcPts val="0"/>
              </a:spcBef>
              <a:buSzPct val="100000"/>
              <a:buChar char="•"/>
              <a:defRPr spc="0" sz="1800">
                <a:solidFill>
                  <a:srgbClr val="000000"/>
                </a:solidFill>
                <a:uFill>
                  <a:solidFill>
                    <a:srgbClr val="000000"/>
                  </a:solidFill>
                </a:uFill>
              </a:defRPr>
            </a:pPr>
            <a:r>
              <a:t>“Of the best leaders, they say we did it ourselves.” Lao Tse.  </a:t>
            </a:r>
          </a:p>
        </p:txBody>
      </p:sp>
      <p:pic>
        <p:nvPicPr>
          <p:cNvPr id="233" name="Screen Shot 2018-04-10 at 22.40.15.png" descr="Screen Shot 2018-04-10 at 22.40.15.png"/>
          <p:cNvPicPr>
            <a:picLocks noChangeAspect="1"/>
          </p:cNvPicPr>
          <p:nvPr/>
        </p:nvPicPr>
        <p:blipFill>
          <a:blip r:embed="rId2">
            <a:extLst/>
          </a:blip>
          <a:stretch>
            <a:fillRect/>
          </a:stretch>
        </p:blipFill>
        <p:spPr>
          <a:xfrm>
            <a:off x="11261156" y="1137"/>
            <a:ext cx="1710264" cy="137696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Screen Shot 2018-04-05 at 10.52.57.png" descr="Screen Shot 2018-04-05 at 10.52.57.png"/>
          <p:cNvPicPr>
            <a:picLocks noChangeAspect="1"/>
          </p:cNvPicPr>
          <p:nvPr/>
        </p:nvPicPr>
        <p:blipFill>
          <a:blip r:embed="rId2">
            <a:extLst/>
          </a:blip>
          <a:stretch>
            <a:fillRect/>
          </a:stretch>
        </p:blipFill>
        <p:spPr>
          <a:xfrm>
            <a:off x="1307158" y="-282027"/>
            <a:ext cx="7662120" cy="1069447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Screen Shot 2018-03-24 at 17.29.28.png" descr="Screen Shot 2018-03-24 at 17.29.28.png"/>
          <p:cNvPicPr>
            <a:picLocks noChangeAspect="1"/>
          </p:cNvPicPr>
          <p:nvPr/>
        </p:nvPicPr>
        <p:blipFill>
          <a:blip r:embed="rId2">
            <a:extLst/>
          </a:blip>
          <a:stretch>
            <a:fillRect/>
          </a:stretch>
        </p:blipFill>
        <p:spPr>
          <a:xfrm>
            <a:off x="1068886" y="1300062"/>
            <a:ext cx="10867029" cy="7153476"/>
          </a:xfrm>
          <a:prstGeom prst="rect">
            <a:avLst/>
          </a:prstGeom>
          <a:ln w="12700">
            <a:miter lim="400000"/>
          </a:ln>
        </p:spPr>
      </p:pic>
      <p:sp>
        <p:nvSpPr>
          <p:cNvPr id="238" name="Last words"/>
          <p:cNvSpPr txBox="1"/>
          <p:nvPr/>
        </p:nvSpPr>
        <p:spPr>
          <a:xfrm>
            <a:off x="4318875" y="8661400"/>
            <a:ext cx="4659306"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Iowan Old Style"/>
                <a:ea typeface="Iowan Old Style"/>
                <a:cs typeface="Iowan Old Style"/>
                <a:sym typeface="Iowan Old Style"/>
              </a:defRPr>
            </a:lvl1pPr>
          </a:lstStyle>
          <a:p>
            <a:pPr/>
            <a:r>
              <a:t>Last words from pilot group</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241" name="Zpetna Vazba"/>
          <p:cNvSpPr txBox="1"/>
          <p:nvPr>
            <p:ph type="title"/>
          </p:nvPr>
        </p:nvSpPr>
        <p:spPr>
          <a:prstGeom prst="rect">
            <a:avLst/>
          </a:prstGeom>
        </p:spPr>
        <p:txBody>
          <a:bodyPr/>
          <a:lstStyle/>
          <a:p>
            <a:pPr lvl="1" algn="ctr" defTabSz="543305">
              <a:spcBef>
                <a:spcPts val="2100"/>
              </a:spcBef>
              <a:defRPr sz="4800"/>
            </a:pPr>
            <a:r>
              <a:t>Zpetna Vazba</a:t>
            </a:r>
          </a:p>
        </p:txBody>
      </p:sp>
      <p:sp>
        <p:nvSpPr>
          <p:cNvPr id="242"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49580">
              <a:lnSpc>
                <a:spcPct val="107916"/>
              </a:lnSpc>
              <a:spcBef>
                <a:spcPts val="800"/>
              </a:spcBef>
              <a:buSzTx/>
              <a:buNone/>
              <a:defRPr i="1" sz="2400">
                <a:solidFill>
                  <a:srgbClr val="0433FF"/>
                </a:solidFill>
                <a:uFill>
                  <a:solidFill>
                    <a:srgbClr val="000000"/>
                  </a:solidFill>
                </a:uFill>
                <a:latin typeface="Arial"/>
                <a:ea typeface="Arial"/>
                <a:cs typeface="Arial"/>
                <a:sym typeface="Arial"/>
              </a:defRPr>
            </a:pPr>
            <a:r>
              <a:t>Vážené kolegyně, vážení kolegové</a:t>
            </a:r>
            <a:r>
              <a:rPr>
                <a:solidFill>
                  <a:srgbClr val="000000"/>
                </a:solidFill>
              </a:rPr>
              <a:t>,</a:t>
            </a:r>
            <a:endParaRPr>
              <a:solidFill>
                <a:srgbClr val="000000"/>
              </a:solidFill>
            </a:endParaRPr>
          </a:p>
          <a:p>
            <a:pPr marL="0" indent="0" defTabSz="449580">
              <a:lnSpc>
                <a:spcPct val="107916"/>
              </a:lnSpc>
              <a:spcBef>
                <a:spcPts val="800"/>
              </a:spcBef>
              <a:buSzTx/>
              <a:buNone/>
              <a:defRPr i="1" sz="2400">
                <a:solidFill>
                  <a:srgbClr val="0433FF"/>
                </a:solidFill>
                <a:uFill>
                  <a:solidFill>
                    <a:srgbClr val="000000"/>
                  </a:solidFill>
                </a:uFill>
                <a:latin typeface="Arial"/>
                <a:ea typeface="Arial"/>
                <a:cs typeface="Arial"/>
                <a:sym typeface="Arial"/>
              </a:defRPr>
            </a:pPr>
            <a:r>
              <a:t>byli bychom vděčni, pokud byste mohli přispět k evaluaci projektu EFFeCT tím, že vyplníte tento krátký dotazník. Při publikování a šíření výsledků nebudou zveřejněny individuální údaje.</a:t>
            </a:r>
          </a:p>
          <a:p>
            <a:pPr marL="0" indent="0" defTabSz="449580">
              <a:lnSpc>
                <a:spcPct val="107916"/>
              </a:lnSpc>
              <a:spcBef>
                <a:spcPts val="800"/>
              </a:spcBef>
              <a:buSzTx/>
              <a:buNone/>
              <a:defRPr i="1" sz="2400">
                <a:solidFill>
                  <a:srgbClr val="000000"/>
                </a:solidFill>
                <a:uFill>
                  <a:solidFill>
                    <a:srgbClr val="000000"/>
                  </a:solidFill>
                </a:uFill>
                <a:latin typeface="Arial"/>
                <a:ea typeface="Arial"/>
                <a:cs typeface="Arial"/>
                <a:sym typeface="Arial"/>
              </a:defRPr>
            </a:pPr>
          </a:p>
          <a:p>
            <a:pPr marL="0" indent="0" defTabSz="449580">
              <a:lnSpc>
                <a:spcPct val="107916"/>
              </a:lnSpc>
              <a:spcBef>
                <a:spcPts val="800"/>
              </a:spcBef>
              <a:buSzTx/>
              <a:buNone/>
              <a:defRPr i="1" sz="2400">
                <a:solidFill>
                  <a:srgbClr val="000000"/>
                </a:solidFill>
                <a:uFill>
                  <a:solidFill>
                    <a:srgbClr val="000000"/>
                  </a:solidFill>
                </a:uFill>
                <a:latin typeface="Arial"/>
                <a:ea typeface="Arial"/>
                <a:cs typeface="Arial"/>
                <a:sym typeface="Arial"/>
              </a:defRPr>
            </a:pPr>
            <a:r>
              <a:t>Dear Colleagues,</a:t>
            </a:r>
          </a:p>
          <a:p>
            <a:pPr marL="0" indent="0" defTabSz="449580">
              <a:lnSpc>
                <a:spcPct val="107916"/>
              </a:lnSpc>
              <a:spcBef>
                <a:spcPts val="800"/>
              </a:spcBef>
              <a:buSzTx/>
              <a:buNone/>
              <a:defRPr i="1" sz="2400">
                <a:solidFill>
                  <a:srgbClr val="000000"/>
                </a:solidFill>
                <a:uFill>
                  <a:solidFill>
                    <a:srgbClr val="000000"/>
                  </a:solidFill>
                </a:uFill>
                <a:latin typeface="Arial"/>
                <a:ea typeface="Arial"/>
                <a:cs typeface="Arial"/>
                <a:sym typeface="Arial"/>
              </a:defRPr>
            </a:pPr>
            <a:r>
              <a:t>We would be grateful if you could contribute to the evaluation of the EFFeCT project by completing this short questionnaire. No individual data will be published when publishing and disseminating the results.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245" name="Zpetna Vazba"/>
          <p:cNvSpPr txBox="1"/>
          <p:nvPr>
            <p:ph type="title"/>
          </p:nvPr>
        </p:nvSpPr>
        <p:spPr>
          <a:prstGeom prst="rect">
            <a:avLst/>
          </a:prstGeom>
        </p:spPr>
        <p:txBody>
          <a:bodyPr/>
          <a:lstStyle/>
          <a:p>
            <a:pPr lvl="1" algn="ctr" defTabSz="543305">
              <a:spcBef>
                <a:spcPts val="2100"/>
              </a:spcBef>
              <a:defRPr sz="4800"/>
            </a:pPr>
            <a:r>
              <a:t>Zpetna Vazba </a:t>
            </a:r>
          </a:p>
        </p:txBody>
      </p:sp>
      <p:sp>
        <p:nvSpPr>
          <p:cNvPr id="246"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298382" indent="-298382" defTabSz="418109">
              <a:lnSpc>
                <a:spcPct val="107916"/>
              </a:lnSpc>
              <a:spcBef>
                <a:spcPts val="700"/>
              </a:spcBef>
              <a:buSzPct val="100000"/>
              <a:buFontTx/>
              <a:buAutoNum type="arabicPeriod" startAt="1"/>
              <a:defRPr b="1" i="1" sz="2200">
                <a:solidFill>
                  <a:srgbClr val="0433FF"/>
                </a:solidFill>
                <a:uFill>
                  <a:solidFill>
                    <a:srgbClr val="000000"/>
                  </a:solidFill>
                </a:uFill>
                <a:latin typeface="Arial"/>
                <a:ea typeface="Arial"/>
                <a:cs typeface="Arial"/>
                <a:sym typeface="Arial"/>
              </a:defRPr>
            </a:pPr>
            <a:r>
              <a:t> </a:t>
            </a:r>
            <a:r>
              <a:rPr i="0"/>
              <a:t>Vidíte ve spolupráci mezi mentorem (uvádějící učitel) a mentee (začínající učitel) kvalitativní posun? Jaký?</a:t>
            </a:r>
            <a:r>
              <a:rPr i="0">
                <a:solidFill>
                  <a:srgbClr val="000000"/>
                </a:solidFill>
              </a:rPr>
              <a:t>  </a:t>
            </a:r>
            <a:r>
              <a:rPr>
                <a:solidFill>
                  <a:srgbClr val="000000"/>
                </a:solidFill>
              </a:rPr>
              <a:t>Do you see a qualitative shift in co-operation between mentor (teacher) and mentee (starting teacher)? What?</a:t>
            </a:r>
            <a:endParaRPr>
              <a:solidFill>
                <a:srgbClr val="000000"/>
              </a:solidFill>
            </a:endParaRPr>
          </a:p>
          <a:p>
            <a:pPr marL="0" indent="0" defTabSz="418109">
              <a:lnSpc>
                <a:spcPct val="107916"/>
              </a:lnSpc>
              <a:spcBef>
                <a:spcPts val="700"/>
              </a:spcBef>
              <a:buSzTx/>
              <a:buNone/>
              <a:defRPr b="1" i="1" sz="2200">
                <a:solidFill>
                  <a:srgbClr val="000000"/>
                </a:solidFill>
                <a:uFill>
                  <a:solidFill>
                    <a:srgbClr val="000000"/>
                  </a:solidFill>
                </a:uFill>
                <a:latin typeface="Arial"/>
                <a:ea typeface="Arial"/>
                <a:cs typeface="Arial"/>
                <a:sym typeface="Arial"/>
              </a:defRPr>
            </a:pPr>
          </a:p>
          <a:p>
            <a:pPr marL="0" indent="0" defTabSz="418109">
              <a:lnSpc>
                <a:spcPct val="107916"/>
              </a:lnSpc>
              <a:spcBef>
                <a:spcPts val="700"/>
              </a:spcBef>
              <a:buSzTx/>
              <a:buNone/>
              <a:defRPr i="1" sz="2200">
                <a:solidFill>
                  <a:srgbClr val="000000"/>
                </a:solidFill>
                <a:uFill>
                  <a:solidFill>
                    <a:srgbClr val="000000"/>
                  </a:solidFill>
                </a:uFill>
                <a:latin typeface="Arial"/>
                <a:ea typeface="Arial"/>
                <a:cs typeface="Arial"/>
                <a:sym typeface="Arial"/>
              </a:defRPr>
            </a:pPr>
            <a:r>
              <a:t>A.</a:t>
            </a:r>
            <a:r>
              <a:rPr i="0"/>
              <a:t>Obě paní kolegyně, účastnice projektu, se posunuly v tom, že si osvojily  dovednosti potřebné k fungování vztah mentor – mentee.   Podle jejich slov se jim daří pojmenovávat správně to, co chtějí řešit,  učily se , jak  zvolenou oblast své  společné práce řešit. V tomto směru došlo k posunu během  práce v projektu.</a:t>
            </a:r>
          </a:p>
          <a:p>
            <a:pPr marL="0" indent="0" defTabSz="418109">
              <a:lnSpc>
                <a:spcPct val="107916"/>
              </a:lnSpc>
              <a:spcBef>
                <a:spcPts val="700"/>
              </a:spcBef>
              <a:buSzTx/>
              <a:buNone/>
              <a:defRPr i="1" sz="2200">
                <a:solidFill>
                  <a:srgbClr val="000000"/>
                </a:solidFill>
                <a:uFill>
                  <a:solidFill>
                    <a:srgbClr val="000000"/>
                  </a:solidFill>
                </a:uFill>
                <a:latin typeface="Arial"/>
                <a:ea typeface="Arial"/>
                <a:cs typeface="Arial"/>
                <a:sym typeface="Arial"/>
              </a:defRPr>
            </a:pPr>
            <a:r>
              <a:t>B. </a:t>
            </a:r>
            <a:r>
              <a:rPr i="0"/>
              <a:t>Ano, otevřenější komunikce, pomáhá sdílení metody, znalost postupu, struktura diskuze</a:t>
            </a:r>
          </a:p>
          <a:p>
            <a:pPr marL="0" indent="0" defTabSz="418109">
              <a:spcBef>
                <a:spcPts val="700"/>
              </a:spcBef>
              <a:buSzTx/>
              <a:buNone/>
              <a:defRPr sz="2200">
                <a:solidFill>
                  <a:srgbClr val="000000"/>
                </a:solidFill>
                <a:uFill>
                  <a:solidFill>
                    <a:srgbClr val="000000"/>
                  </a:solidFill>
                </a:uFill>
                <a:latin typeface="Arial"/>
                <a:ea typeface="Arial"/>
                <a:cs typeface="Arial"/>
                <a:sym typeface="Arial"/>
              </a:defRPr>
            </a:pPr>
            <a:r>
              <a:t>C. ANO:YES Odborný růst obou účastníků. Stanovování a uvědomění si jasných cílů osobního rozvoje.  Hledání cest realizaci, vyhodnocování této cesty</a:t>
            </a:r>
            <a:endParaRPr b="1"/>
          </a:p>
          <a:p>
            <a:pPr marL="0" indent="0" defTabSz="418109">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D.</a:t>
            </a:r>
            <a:r>
              <a:rPr b="1"/>
              <a:t>  </a:t>
            </a:r>
            <a:r>
              <a:t>Spolupráce mezi novým a uvádějícím učitelem u nás byla vždy. Ale díky Vašemu projektu jsme techniky mentorování více prohloubili.      </a:t>
            </a:r>
          </a:p>
          <a:p>
            <a:pPr marL="0" indent="0" defTabSz="418109">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E. Jejich spolupráce je kvalitnější, setkávají se pravidelně, účast v projektu přinesla rozšíření vzájemné spolupráce, která dříve probíhala spíše náhodně. .</a:t>
            </a:r>
          </a:p>
          <a:p>
            <a:pPr marL="0" indent="0" defTabSz="418109">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F</a:t>
            </a:r>
            <a:r>
              <a:rPr b="1"/>
              <a:t>. </a:t>
            </a:r>
            <a:r>
              <a:t>Lepší zacílení na konkrétní problém, jak ze strany M, tak ze strany MEE a efektivnější způsoby řešení v praxi. Jasnější nastavení cílů.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249" name="Zpetna Vazba"/>
          <p:cNvSpPr txBox="1"/>
          <p:nvPr>
            <p:ph type="title"/>
          </p:nvPr>
        </p:nvSpPr>
        <p:spPr>
          <a:prstGeom prst="rect">
            <a:avLst/>
          </a:prstGeom>
        </p:spPr>
        <p:txBody>
          <a:bodyPr/>
          <a:lstStyle/>
          <a:p>
            <a:pPr lvl="1" algn="ctr" defTabSz="543305">
              <a:spcBef>
                <a:spcPts val="2100"/>
              </a:spcBef>
              <a:defRPr sz="4800"/>
            </a:pPr>
            <a:r>
              <a:t>Zpetna Vazba </a:t>
            </a:r>
          </a:p>
        </p:txBody>
      </p:sp>
      <p:sp>
        <p:nvSpPr>
          <p:cNvPr id="250"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395629">
              <a:lnSpc>
                <a:spcPct val="107916"/>
              </a:lnSpc>
              <a:spcBef>
                <a:spcPts val="700"/>
              </a:spcBef>
              <a:buSzTx/>
              <a:buNone/>
              <a:defRPr i="1" sz="2100">
                <a:solidFill>
                  <a:srgbClr val="000000"/>
                </a:solidFill>
                <a:uFill>
                  <a:solidFill>
                    <a:srgbClr val="000000"/>
                  </a:solidFill>
                </a:uFill>
                <a:latin typeface="Arial"/>
                <a:ea typeface="Arial"/>
                <a:cs typeface="Arial"/>
                <a:sym typeface="Arial"/>
              </a:defRPr>
            </a:pPr>
            <a:r>
              <a:t>2.</a:t>
            </a:r>
            <a:r>
              <a:rPr b="1"/>
              <a:t> </a:t>
            </a:r>
            <a:r>
              <a:rPr b="1" i="0">
                <a:solidFill>
                  <a:srgbClr val="0433FF"/>
                </a:solidFill>
              </a:rPr>
              <a:t>Jaký přínos pro Vaši školu mělo využití mentoringu?</a:t>
            </a:r>
            <a:r>
              <a:rPr i="0">
                <a:solidFill>
                  <a:srgbClr val="0433FF"/>
                </a:solidFill>
              </a:rPr>
              <a:t> </a:t>
            </a:r>
            <a:r>
              <a:rPr b="1"/>
              <a:t>What benefit did mentoring have for your school?</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A. Konkrétní práce obou kolegyň zapojených v projektu Effect má  význam zejména pro ně samé, pro jeich osobní rozvoj.  Pro školu  má význam využití mentoringu  v případě, že se podaří nastavit systém podpory jednotlivých pedagogů, systém, v rámci kterého si budou mít jednotliví členové pdg. sboru šanci říci o podporu, pokud budou mít pocit, že ji potřebují.</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B. Paní Mgr. …ova, která absolvovala program projektu Effect, má ve škole funkci metodika pro rozvoj čtenářství, účast v projektu jí pomůže k tomu, aby funkci metodika v práci s jednotlivými učiteli mohla realizovat na vyšší úrovni. + Zavedení systému práce se začínajícími učiteli         </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C. Ve škole vedení lidí formou mentoringu dlouhodobě funguje. Projekt pomohl a zkvalitnil tuto podporu pedagogům. </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D.   Projekt Effect - mentoring svým zaměřením nabízel možnost rozvoje mentorských kompetencí především pro učitele kolektivních předmětů. Individuální spoluprácí s lektory, jejich ochotou zohlednit i specifické prostředí základního uměleckého školství bylo však možno získat cenné zkušenosti i jako učitel individuální výuky. Největším přínosem je jednoznačně spolupráce s ostatními učiteli, sdílení zkušeností, nápadů a postřehů, případné navázání další spolupráce.</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E.  Mentee se posunul v konkrétní zadaném úkolu, na kterém s mentorem pracovali. Je si jistější ve své práci, podporu mentora vnímá jako přínos a chtěl by ji dále využívat. </a:t>
            </a:r>
          </a:p>
          <a:p>
            <a:pPr marL="0" indent="0" defTabSz="395629">
              <a:lnSpc>
                <a:spcPct val="107916"/>
              </a:lnSpc>
              <a:spcBef>
                <a:spcPts val="700"/>
              </a:spcBef>
              <a:buSzTx/>
              <a:buNone/>
              <a:defRPr sz="2100">
                <a:solidFill>
                  <a:srgbClr val="000000"/>
                </a:solidFill>
                <a:uFill>
                  <a:solidFill>
                    <a:srgbClr val="000000"/>
                  </a:solidFill>
                </a:uFill>
                <a:latin typeface="Arial"/>
                <a:ea typeface="Arial"/>
                <a:cs typeface="Arial"/>
                <a:sym typeface="Arial"/>
              </a:defRPr>
            </a:pPr>
            <a:r>
              <a:t>F. Otevřelo debaty na téma vzdělávání – přístupy učitele k žákům, uplatnění některých principů mentoringu ve výuce, ale i ve spolupráci v ped. sboru.</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253" name="Zpetna Vazba"/>
          <p:cNvSpPr txBox="1"/>
          <p:nvPr>
            <p:ph type="title"/>
          </p:nvPr>
        </p:nvSpPr>
        <p:spPr>
          <a:prstGeom prst="rect">
            <a:avLst/>
          </a:prstGeom>
        </p:spPr>
        <p:txBody>
          <a:bodyPr/>
          <a:lstStyle/>
          <a:p>
            <a:pPr lvl="1" algn="ctr" defTabSz="543305">
              <a:spcBef>
                <a:spcPts val="2100"/>
              </a:spcBef>
              <a:defRPr sz="4800"/>
            </a:pPr>
            <a:r>
              <a:t>Zpetna Vazba </a:t>
            </a:r>
          </a:p>
        </p:txBody>
      </p:sp>
      <p:sp>
        <p:nvSpPr>
          <p:cNvPr id="254"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3.</a:t>
            </a:r>
            <a:r>
              <a:rPr b="1">
                <a:solidFill>
                  <a:srgbClr val="0433FF"/>
                </a:solidFill>
              </a:rPr>
              <a:t> Jaké kroky jste podnikli na Vaší škole pro podporu kolaborativního učení, tedy učení se navzájem? </a:t>
            </a:r>
            <a:r>
              <a:t>What steps have you taken in your school to promote collaborative learning, that is learning from and with each other?</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A. V rámci  fungování celého pedagogického sboru a  předmětových komisí připravují  pedagogové  společné vzdělávání v oblasti metodiky výuky – jedná se zejména o společné vzdělávání se v oblasti etické výchovy, metodiky výuky tv, matematika Hejného, rozvoj čtenářské gramotnosti, rozvoj  počítačové gramotnosti – využití  didaktické techniky ve výuce, vždy někdo ze sboru vede program pro ostatní.  Kromě seminářů  máme nastavený systém vzájemných hospitací, opět slouží k tomu, aby kolegové sdíleli zkuěšenosti,</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B.  Vzájemné návštěvy učitelů v hodinách.</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C.  Ve škole vedení lidí formou mentoringu dlouhodobě funguje. Projekt pomohl a zkvalitnil tuto podporu pedagogům.  </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D. Intenzivnější schůzky daných oddělení, větší podpora ze strany vedení.</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E. Vzájemné pravidelné schůzky učitelů jednotlivých ročníků a předmětů, vzájemné návštěvy v hodinách, otevřené hodiny pro kolegy, práce uvádějících učitelů, schůzky mentorů. </a:t>
            </a:r>
          </a:p>
          <a:p>
            <a:pPr marL="0" indent="0" defTabSz="422605">
              <a:lnSpc>
                <a:spcPct val="107916"/>
              </a:lnSpc>
              <a:spcBef>
                <a:spcPts val="700"/>
              </a:spcBef>
              <a:buSzTx/>
              <a:buNone/>
              <a:defRPr sz="2200">
                <a:solidFill>
                  <a:srgbClr val="000000"/>
                </a:solidFill>
                <a:uFill>
                  <a:solidFill>
                    <a:srgbClr val="000000"/>
                  </a:solidFill>
                </a:uFill>
                <a:latin typeface="Arial"/>
                <a:ea typeface="Arial"/>
                <a:cs typeface="Arial"/>
                <a:sym typeface="Arial"/>
              </a:defRPr>
            </a:pPr>
            <a:r>
              <a:t>F. Učitele si navzájem „otevřeli“ dveře svých tříd pro návštěvy svých kolegů. Zavedli jsme dobrovolné hospitace – pozvi mě do hodiny, přijdu se rád podívat….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INTRODUCTION TO EFFECT PROJECT &amp; Concept ctL ……"/>
          <p:cNvSpPr txBox="1"/>
          <p:nvPr>
            <p:ph type="title"/>
          </p:nvPr>
        </p:nvSpPr>
        <p:spPr>
          <a:xfrm>
            <a:off x="431800" y="4642048"/>
            <a:ext cx="11684000" cy="3981253"/>
          </a:xfrm>
          <a:prstGeom prst="rect">
            <a:avLst/>
          </a:prstGeom>
        </p:spPr>
        <p:txBody>
          <a:bodyPr/>
          <a:lstStyle/>
          <a:p>
            <a:pPr defTabSz="292100">
              <a:defRPr spc="400" sz="3100"/>
            </a:pPr>
            <a:r>
              <a:t>INTRODUCTION TO EFFECT PROJECT &amp; Concept ctL …</a:t>
            </a:r>
          </a:p>
          <a:p>
            <a:pPr defTabSz="292100">
              <a:defRPr spc="400" sz="3100"/>
            </a:pPr>
            <a:r>
              <a:t>examples from range of practices</a:t>
            </a:r>
          </a:p>
          <a:p>
            <a:pPr defTabSz="292100">
              <a:defRPr spc="400" sz="3100"/>
            </a:pPr>
            <a:r>
              <a:t>SOME findings/results</a:t>
            </a:r>
          </a:p>
          <a:p>
            <a:pPr defTabSz="292100">
              <a:defRPr spc="400" sz="3100"/>
            </a:pPr>
            <a:r>
              <a:t>implications &amp; discussion</a:t>
            </a:r>
          </a:p>
        </p:txBody>
      </p:sp>
      <p:sp>
        <p:nvSpPr>
          <p:cNvPr id="148" name="OUTLINE"/>
          <p:cNvSpPr txBox="1"/>
          <p:nvPr>
            <p:ph type="body" sz="quarter" idx="1"/>
          </p:nvPr>
        </p:nvSpPr>
        <p:spPr>
          <a:xfrm>
            <a:off x="660400" y="2324149"/>
            <a:ext cx="11684000" cy="1981152"/>
          </a:xfrm>
          <a:prstGeom prst="rect">
            <a:avLst/>
          </a:prstGeom>
        </p:spPr>
        <p:txBody>
          <a:bodyPr/>
          <a:lstStyle>
            <a:lvl1pPr algn="ctr">
              <a:defRPr spc="600" sz="4200"/>
            </a:lvl1pPr>
          </a:lstStyle>
          <a:p>
            <a:pPr/>
            <a:r>
              <a:t>OUTLINE</a:t>
            </a:r>
          </a:p>
        </p:txBody>
      </p:sp>
      <p:pic>
        <p:nvPicPr>
          <p:cNvPr id="149" name="Screen Shot 2018-04-10 at 22.13.03.png" descr="Screen Shot 2018-04-10 at 22.13.03.png"/>
          <p:cNvPicPr>
            <a:picLocks noChangeAspect="1"/>
          </p:cNvPicPr>
          <p:nvPr/>
        </p:nvPicPr>
        <p:blipFill>
          <a:blip r:embed="rId2">
            <a:extLst/>
          </a:blip>
          <a:stretch>
            <a:fillRect/>
          </a:stretch>
        </p:blipFill>
        <p:spPr>
          <a:xfrm>
            <a:off x="10033189" y="5921004"/>
            <a:ext cx="2940568" cy="3707329"/>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257" name="Zpetna Vazba"/>
          <p:cNvSpPr txBox="1"/>
          <p:nvPr>
            <p:ph type="title"/>
          </p:nvPr>
        </p:nvSpPr>
        <p:spPr>
          <a:prstGeom prst="rect">
            <a:avLst/>
          </a:prstGeom>
        </p:spPr>
        <p:txBody>
          <a:bodyPr/>
          <a:lstStyle/>
          <a:p>
            <a:pPr lvl="1" algn="ctr" defTabSz="543305">
              <a:spcBef>
                <a:spcPts val="2100"/>
              </a:spcBef>
              <a:defRPr sz="4800"/>
            </a:pPr>
            <a:r>
              <a:t>Zpetna Vazba </a:t>
            </a:r>
          </a:p>
        </p:txBody>
      </p:sp>
      <p:sp>
        <p:nvSpPr>
          <p:cNvPr id="258"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0" indent="0" defTabSz="457200">
              <a:spcBef>
                <a:spcPts val="0"/>
              </a:spcBef>
              <a:buSzTx/>
              <a:buNone/>
              <a:defRPr i="1" sz="2400">
                <a:solidFill>
                  <a:srgbClr val="000000"/>
                </a:solidFill>
                <a:latin typeface="Arial"/>
                <a:ea typeface="Arial"/>
                <a:cs typeface="Arial"/>
                <a:sym typeface="Arial"/>
              </a:defRPr>
            </a:pPr>
            <a:r>
              <a:t>4. </a:t>
            </a:r>
            <a:r>
              <a:rPr b="1" i="0">
                <a:solidFill>
                  <a:srgbClr val="0433FF"/>
                </a:solidFill>
              </a:rPr>
              <a:t>Jaké změny jste zavedli nebo v budoucnu zavedete v praxi své školy v souvislosti s kolaborativním učením?</a:t>
            </a:r>
            <a:r>
              <a:rPr b="1" i="0"/>
              <a:t>  </a:t>
            </a:r>
            <a:r>
              <a:rPr b="1"/>
              <a:t>What changes have you introduced or will you put into practice in your school practice in the context of collaborative learning?</a:t>
            </a:r>
            <a:endParaRPr b="1"/>
          </a:p>
          <a:p>
            <a:pPr marL="0" indent="0" defTabSz="457200">
              <a:spcBef>
                <a:spcPts val="0"/>
              </a:spcBef>
              <a:buSzTx/>
              <a:buNone/>
              <a:defRPr i="1" sz="2400">
                <a:solidFill>
                  <a:srgbClr val="000000"/>
                </a:solidFill>
                <a:latin typeface="Arial"/>
                <a:ea typeface="Arial"/>
                <a:cs typeface="Arial"/>
                <a:sym typeface="Arial"/>
              </a:defRPr>
            </a:pPr>
            <a:r>
              <a:t>A. </a:t>
            </a:r>
            <a:r>
              <a:rPr i="0"/>
              <a:t>Budeme hledat zejména  finanční možnosti, jak se zařadit do práce školy  párové vyučování. Budeme hledat finanční prostředky, abychom mohli  organizovat podporu pdg. sboru prostřednictvím externích mentorů, dalším krokem by měla  být podpora interního mentoringu – vzdělávání v to oblasti, vytvoření prostoru pro tuto činnost (úleva v přímé pdg. činnosti pro mentorskou činnost…)</a:t>
            </a:r>
          </a:p>
          <a:p>
            <a:pPr marL="0" indent="0" defTabSz="457200">
              <a:spcBef>
                <a:spcPts val="0"/>
              </a:spcBef>
              <a:buSzTx/>
              <a:buNone/>
              <a:defRPr i="1" sz="2400">
                <a:solidFill>
                  <a:srgbClr val="000000"/>
                </a:solidFill>
                <a:latin typeface="Arial"/>
                <a:ea typeface="Arial"/>
                <a:cs typeface="Arial"/>
                <a:sym typeface="Arial"/>
              </a:defRPr>
            </a:pPr>
            <a:r>
              <a:t>B. </a:t>
            </a:r>
            <a:r>
              <a:rPr i="0"/>
              <a:t>Chtěli bychom postupně se dostat k párovému učení..</a:t>
            </a:r>
          </a:p>
          <a:p>
            <a:pPr marL="0" indent="0" defTabSz="457200">
              <a:spcBef>
                <a:spcPts val="0"/>
              </a:spcBef>
              <a:buSzTx/>
              <a:buNone/>
              <a:defRPr sz="2400">
                <a:solidFill>
                  <a:srgbClr val="000000"/>
                </a:solidFill>
                <a:latin typeface="Arial"/>
                <a:ea typeface="Arial"/>
                <a:cs typeface="Arial"/>
                <a:sym typeface="Arial"/>
              </a:defRPr>
            </a:pPr>
            <a:r>
              <a:t>C. Ve škole vedení lidí formou mentoringu dlouhodobě funguje. Projekt pomohl a zkvalitnil tuto podporu pedagogům.</a:t>
            </a:r>
            <a:endParaRPr i="1"/>
          </a:p>
          <a:p>
            <a:pPr marL="0" indent="0" defTabSz="457200">
              <a:spcBef>
                <a:spcPts val="0"/>
              </a:spcBef>
              <a:buSzTx/>
              <a:buNone/>
              <a:defRPr i="1" sz="2400">
                <a:solidFill>
                  <a:srgbClr val="000000"/>
                </a:solidFill>
                <a:latin typeface="Arial"/>
                <a:ea typeface="Arial"/>
                <a:cs typeface="Arial"/>
                <a:sym typeface="Arial"/>
              </a:defRPr>
            </a:pPr>
            <a:r>
              <a:t>D. </a:t>
            </a:r>
            <a:r>
              <a:rPr i="0"/>
              <a:t>Budeme neustále prohlubovat ☺</a:t>
            </a:r>
          </a:p>
          <a:p>
            <a:pPr marL="0" indent="0" defTabSz="457200">
              <a:spcBef>
                <a:spcPts val="0"/>
              </a:spcBef>
              <a:buSzTx/>
              <a:buNone/>
              <a:defRPr i="1" sz="2400">
                <a:solidFill>
                  <a:srgbClr val="000000"/>
                </a:solidFill>
                <a:latin typeface="Arial"/>
                <a:ea typeface="Arial"/>
                <a:cs typeface="Arial"/>
                <a:sym typeface="Arial"/>
              </a:defRPr>
            </a:pPr>
            <a:r>
              <a:t>E. </a:t>
            </a:r>
            <a:r>
              <a:rPr i="0"/>
              <a:t>Úprava rozvrhů pro mentory, snížení počtu vyučovacích hodin, předávání zkušeností mentorů i mentee ostatním kolegům, pravidelné schůzky mentorů a vedení školy, proškolení dalších mentorů.</a:t>
            </a:r>
          </a:p>
          <a:p>
            <a:pPr marL="0" indent="0" defTabSz="457200">
              <a:spcBef>
                <a:spcPts val="0"/>
              </a:spcBef>
              <a:buSzTx/>
              <a:buNone/>
              <a:defRPr sz="2400">
                <a:solidFill>
                  <a:srgbClr val="000000"/>
                </a:solidFill>
                <a:latin typeface="Arial"/>
                <a:ea typeface="Arial"/>
                <a:cs typeface="Arial"/>
                <a:sym typeface="Arial"/>
              </a:defRPr>
            </a:pPr>
            <a:r>
              <a:t>F. Od nového školního roku: 1x za čtvrtletí v rámci pg. rad – sdělování a předávání zkušeností a tipů do výuky s asistencí mentora (cíle + vyhodnocení) </a:t>
            </a:r>
          </a:p>
          <a:p>
            <a:pPr marL="0" indent="0" defTabSz="457200">
              <a:spcBef>
                <a:spcPts val="0"/>
              </a:spcBef>
              <a:buSzTx/>
              <a:buNone/>
              <a:defRPr sz="2400">
                <a:solidFill>
                  <a:srgbClr val="000000"/>
                </a:solidFill>
                <a:latin typeface="Arial"/>
                <a:ea typeface="Arial"/>
                <a:cs typeface="Arial"/>
                <a:sym typeface="Arial"/>
              </a:defRPr>
            </a:pPr>
            <a:r>
              <a:t>G. Děkuji celému týmu, který projekt připravil – byl to velmi cenný přínos do pedagogické praxe, s přesahem do efektivního vedení lidí ve školství.</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Learning for the facilitator from CARL ROGERS"/>
          <p:cNvSpPr txBox="1"/>
          <p:nvPr>
            <p:ph type="title"/>
          </p:nvPr>
        </p:nvSpPr>
        <p:spPr>
          <a:xfrm>
            <a:off x="571497" y="252069"/>
            <a:ext cx="11861805" cy="723904"/>
          </a:xfrm>
          <a:prstGeom prst="rect">
            <a:avLst/>
          </a:prstGeom>
        </p:spPr>
        <p:txBody>
          <a:bodyPr/>
          <a:lstStyle>
            <a:lvl1pPr algn="ctr" defTabSz="543305">
              <a:spcBef>
                <a:spcPts val="2100"/>
              </a:spcBef>
              <a:defRPr sz="4800"/>
            </a:lvl1pPr>
          </a:lstStyle>
          <a:p>
            <a:pPr/>
            <a:r>
              <a:t>Learning for the facilitator from CARL ROGERS</a:t>
            </a:r>
          </a:p>
        </p:txBody>
      </p:sp>
      <p:sp>
        <p:nvSpPr>
          <p:cNvPr id="261" name="Body Level One…"/>
          <p:cNvSpPr txBox="1"/>
          <p:nvPr>
            <p:ph type="body" idx="1"/>
          </p:nvPr>
        </p:nvSpPr>
        <p:spPr>
          <a:xfrm>
            <a:off x="499387" y="844072"/>
            <a:ext cx="12006026" cy="8746618"/>
          </a:xfrm>
          <a:prstGeom prst="rect">
            <a:avLst/>
          </a:prstGeom>
          <a:ln w="12700" cap="flat">
            <a:noFill/>
            <a:prstDash val="solid"/>
            <a:miter lim="400000"/>
          </a:ln>
        </p:spPr>
        <p:txBody>
          <a:bodyPr anchor="t"/>
          <a:lstStyle/>
          <a:p>
            <a:pPr marL="38734" indent="-38734" defTabSz="457200">
              <a:spcBef>
                <a:spcPts val="0"/>
              </a:spcBef>
              <a:buSzTx/>
              <a:buNone/>
              <a:defRPr b="1" sz="2000">
                <a:solidFill>
                  <a:srgbClr val="000000"/>
                </a:solidFill>
                <a:uFill>
                  <a:solidFill>
                    <a:srgbClr val="000000"/>
                  </a:solidFill>
                </a:uFill>
                <a:latin typeface="Arial"/>
                <a:ea typeface="Arial"/>
                <a:cs typeface="Arial"/>
                <a:sym typeface="Arial"/>
              </a:defRPr>
            </a:pPr>
          </a:p>
          <a:p>
            <a:pPr marL="38734" indent="-38734" defTabSz="457200">
              <a:spcBef>
                <a:spcPts val="0"/>
              </a:spcBef>
              <a:buSzTx/>
              <a:buNone/>
              <a:defRPr b="1" sz="2000">
                <a:solidFill>
                  <a:srgbClr val="000000"/>
                </a:solidFill>
                <a:uFill>
                  <a:solidFill>
                    <a:srgbClr val="000000"/>
                  </a:solidFill>
                </a:uFill>
                <a:latin typeface="Arial"/>
                <a:ea typeface="Arial"/>
                <a:cs typeface="Arial"/>
                <a:sym typeface="Arial"/>
              </a:defRPr>
            </a:pPr>
          </a:p>
          <a:p>
            <a:pPr marL="38734" indent="-38734" defTabSz="457200">
              <a:spcBef>
                <a:spcPts val="0"/>
              </a:spcBef>
              <a:buSzTx/>
              <a:buNone/>
              <a:defRPr b="1" sz="2000">
                <a:solidFill>
                  <a:srgbClr val="000000"/>
                </a:solidFill>
                <a:uFill>
                  <a:solidFill>
                    <a:srgbClr val="000000"/>
                  </a:solidFill>
                </a:uFill>
                <a:latin typeface="Arial"/>
                <a:ea typeface="Arial"/>
                <a:cs typeface="Arial"/>
                <a:sym typeface="Arial"/>
              </a:defRPr>
            </a:pPr>
            <a:r>
              <a:t>The Role of the facilitator of learning</a:t>
            </a:r>
          </a:p>
          <a:p>
            <a:pPr marL="38734" indent="-38734" defTabSz="457200">
              <a:spcBef>
                <a:spcPts val="0"/>
              </a:spcBef>
              <a:buSzTx/>
              <a:buNone/>
              <a:defRPr sz="2000">
                <a:solidFill>
                  <a:srgbClr val="000000"/>
                </a:solidFill>
                <a:uFill>
                  <a:solidFill>
                    <a:srgbClr val="000000"/>
                  </a:solidFill>
                </a:uFill>
                <a:latin typeface="Arial"/>
                <a:ea typeface="Arial"/>
                <a:cs typeface="Arial"/>
                <a:sym typeface="Arial"/>
              </a:defRPr>
            </a:pPr>
            <a:r>
              <a:t>Facilitators need to bear in mind the words of Carl Rogers, </a:t>
            </a:r>
            <a:r>
              <a:rPr i="1"/>
              <a:t>educator extraordinaire</a:t>
            </a:r>
            <a:r>
              <a:t>.</a:t>
            </a:r>
          </a:p>
          <a:p>
            <a:pPr marL="38734" indent="-38734" defTabSz="457200">
              <a:spcBef>
                <a:spcPts val="0"/>
              </a:spcBef>
              <a:buSzTx/>
              <a:buNone/>
              <a:defRPr b="1" sz="2000">
                <a:solidFill>
                  <a:srgbClr val="000000"/>
                </a:solidFill>
                <a:uFill>
                  <a:solidFill>
                    <a:srgbClr val="000000"/>
                  </a:solidFill>
                </a:uFill>
                <a:latin typeface="Arial"/>
                <a:ea typeface="Arial"/>
                <a:cs typeface="Arial"/>
                <a:sym typeface="Arial"/>
              </a:defRPr>
            </a:pPr>
          </a:p>
          <a:p>
            <a:pPr marL="38734" indent="-38734" defTabSz="457200">
              <a:spcBef>
                <a:spcPts val="0"/>
              </a:spcBef>
              <a:buSzTx/>
              <a:buNone/>
              <a:defRPr sz="2000">
                <a:solidFill>
                  <a:srgbClr val="000000"/>
                </a:solidFill>
                <a:uFill>
                  <a:solidFill>
                    <a:srgbClr val="000000"/>
                  </a:solidFill>
                </a:uFill>
                <a:latin typeface="Arial"/>
                <a:ea typeface="Arial"/>
                <a:cs typeface="Arial"/>
                <a:sym typeface="Arial"/>
              </a:defRPr>
            </a:pPr>
            <a:r>
              <a:t>Rogers’ 10 basic assumptions</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Human beings have a natural potentiality for learning.</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Significant learning takes place when the subject matter is perceived by the learner as having relevance for his/her own purposes.</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Learning which involves a change in self organisation–in the perception of oneself–is threatening and tends to be resisted.</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Those learnings which are threatening to the self are more easily processed and assimilated when external threats are at a minimum.</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When threats to the self are low, experience can be perceived in a differentiated fashion and learning can proceed.</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Much significant learning is acquired through doing.	</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Learning is facilitated when the learner participates responsibly in the learning process.</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Self–initiated Learning which involves the whole person of the learner – feelings as well as intellect – is the most lasting and pervasive.</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Independence, creativity, and self-reliance are all facilitated when self-criticism and self-evaluation our basic and evaluation by others is of secondary importance.</a:t>
            </a:r>
          </a:p>
          <a:p>
            <a:pPr marL="160654" indent="-160654" defTabSz="457200">
              <a:spcBef>
                <a:spcPts val="0"/>
              </a:spcBef>
              <a:buSzPct val="100000"/>
              <a:buFontTx/>
              <a:buAutoNum type="arabicPeriod" startAt="1"/>
              <a:defRPr sz="2000">
                <a:solidFill>
                  <a:srgbClr val="000000"/>
                </a:solidFill>
                <a:uFill>
                  <a:solidFill>
                    <a:srgbClr val="000000"/>
                  </a:solidFill>
                </a:uFill>
                <a:latin typeface="Arial"/>
                <a:ea typeface="Arial"/>
                <a:cs typeface="Arial"/>
                <a:sym typeface="Arial"/>
              </a:defRPr>
            </a:pPr>
            <a:r>
              <a:t> The most socially-useful learning in the modern world is the learning of the process of learning, a continuing openness to experience and incorporation into oneself of the process of change.  </a:t>
            </a:r>
          </a:p>
          <a:p>
            <a:pPr marL="0" indent="0" defTabSz="457200">
              <a:spcBef>
                <a:spcPts val="0"/>
              </a:spcBef>
              <a:buSzTx/>
              <a:buNone/>
              <a:defRPr sz="2000">
                <a:solidFill>
                  <a:srgbClr val="000000"/>
                </a:solidFill>
                <a:uFill>
                  <a:solidFill>
                    <a:srgbClr val="000000"/>
                  </a:solidFill>
                </a:uFill>
                <a:latin typeface="Arial"/>
                <a:ea typeface="Arial"/>
                <a:cs typeface="Arial"/>
                <a:sym typeface="Arial"/>
              </a:defRPr>
            </a:pPr>
          </a:p>
          <a:p>
            <a:pPr marL="38734" indent="-38734" defTabSz="457200">
              <a:spcBef>
                <a:spcPts val="0"/>
              </a:spcBef>
              <a:buSzTx/>
              <a:buNone/>
              <a:defRPr sz="2000">
                <a:solidFill>
                  <a:srgbClr val="000000"/>
                </a:solidFill>
                <a:uFill>
                  <a:solidFill>
                    <a:srgbClr val="000000"/>
                  </a:solidFill>
                </a:uFill>
                <a:latin typeface="Arial"/>
                <a:ea typeface="Arial"/>
                <a:cs typeface="Arial"/>
                <a:sym typeface="Arial"/>
              </a:defRPr>
            </a:pPr>
            <a:r>
              <a:t>          </a:t>
            </a:r>
          </a:p>
          <a:p>
            <a:pPr marL="0" indent="0" defTabSz="457200">
              <a:lnSpc>
                <a:spcPct val="200000"/>
              </a:lnSpc>
              <a:spcBef>
                <a:spcPts val="0"/>
              </a:spcBef>
              <a:buSzTx/>
              <a:buNone/>
              <a:defRPr sz="1400">
                <a:solidFill>
                  <a:srgbClr val="000000"/>
                </a:solidFill>
                <a:uFill>
                  <a:solidFill>
                    <a:srgbClr val="000000"/>
                  </a:solidFill>
                </a:uFill>
                <a:latin typeface="Arial"/>
                <a:ea typeface="Arial"/>
                <a:cs typeface="Arial"/>
                <a:sym typeface="Arial"/>
              </a:defRPr>
            </a:pPr>
            <a:r>
              <a:t>(NB I have changed references to ‘students’ and inserted ‘learner’ and included ‘her’.)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264" name="ROGERS (2) lessons for facilitators"/>
          <p:cNvSpPr txBox="1"/>
          <p:nvPr>
            <p:ph type="title"/>
          </p:nvPr>
        </p:nvSpPr>
        <p:spPr>
          <a:prstGeom prst="rect">
            <a:avLst/>
          </a:prstGeom>
        </p:spPr>
        <p:txBody>
          <a:bodyPr/>
          <a:lstStyle>
            <a:lvl1pPr algn="ctr" defTabSz="543305">
              <a:spcBef>
                <a:spcPts val="2100"/>
              </a:spcBef>
              <a:defRPr sz="4800"/>
            </a:lvl1pPr>
          </a:lstStyle>
          <a:p>
            <a:pPr/>
            <a:r>
              <a:t>ROGERS (2) lessons for facilitators</a:t>
            </a:r>
          </a:p>
        </p:txBody>
      </p:sp>
      <p:sp>
        <p:nvSpPr>
          <p:cNvPr id="265"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38734" indent="-38734" defTabSz="457200">
              <a:spcBef>
                <a:spcPts val="0"/>
              </a:spcBef>
              <a:buSzTx/>
              <a:buNone/>
              <a:defRPr sz="2000">
                <a:solidFill>
                  <a:srgbClr val="000000"/>
                </a:solidFill>
                <a:uFill>
                  <a:solidFill>
                    <a:srgbClr val="000000"/>
                  </a:solidFill>
                </a:uFill>
                <a:latin typeface="Arial"/>
                <a:ea typeface="Arial"/>
                <a:cs typeface="Arial"/>
                <a:sym typeface="Arial"/>
              </a:defRPr>
            </a:pPr>
            <a:r>
              <a:t>Within the framework of advancing CTL, the role of facilitator (which among peers, that is, co-educators, might transfer knowledge not only between meetings - as practised among the project partners - but also within me</a:t>
            </a:r>
            <a:r>
              <a:rPr>
                <a:latin typeface="+mj-lt"/>
                <a:ea typeface="+mj-ea"/>
                <a:cs typeface="+mj-cs"/>
                <a:sym typeface="Helvetica"/>
              </a:rPr>
              <a:t>etings to achieve the purpose for meeting) is important. </a:t>
            </a:r>
          </a:p>
          <a:p>
            <a:pPr marL="38734" indent="-38734" defTabSz="457200">
              <a:spcBef>
                <a:spcPts val="0"/>
              </a:spcBef>
              <a:buSzTx/>
              <a:buNone/>
              <a:defRPr sz="2000">
                <a:solidFill>
                  <a:srgbClr val="000000"/>
                </a:solidFill>
                <a:uFill>
                  <a:solidFill>
                    <a:srgbClr val="000000"/>
                  </a:solidFill>
                </a:uFill>
                <a:latin typeface="Arial"/>
                <a:ea typeface="Arial"/>
                <a:cs typeface="Arial"/>
                <a:sym typeface="Arial"/>
              </a:defRPr>
            </a:pP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The facilitator has much to do with setting the initial mood or climate of the group … experience.</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The facilitator helps to elicit and clarify the purposes of the individuals … as well as the more general purposes of the group.</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(S)He relies upon the desire of each learner to implement those purposes which have meaning for (her)him, as the motivational force behind significantly learning.</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(S)He endeavours to organise and make easily available the widest possible range of resources for learning  .</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(S)He regards (her)himself as a flexible resource to be utilised by the group.</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In responding to expressions in the classroom group, (s)he accepts both the intellectual content and the emotionalised attitudes, and gathering to give each aspect the approximate degree of emphasis which it has for the individual or the group.</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As the acceptant classroom climate becomes established, the facilitator is able increasingly to become a participant learner, a member of the group, expressing (her)his views as those of one individual only.</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(S)He takes the initiative in sharing himself with the group – (her)his feelings as well as (her)his thoughts – in ways which do not demand or impose but represent simply a personal sharing which students (others) may take or leave.</a:t>
            </a:r>
          </a:p>
          <a:p>
            <a:pPr marL="127635" indent="-127635" defTabSz="457200">
              <a:spcBef>
                <a:spcPts val="0"/>
              </a:spcBef>
              <a:buSzPct val="100000"/>
              <a:buFontTx/>
              <a:buAutoNum type="arabicPeriod" startAt="1"/>
              <a:tabLst>
                <a:tab pos="127000" algn="l"/>
              </a:tabLst>
              <a:defRPr sz="2000">
                <a:solidFill>
                  <a:srgbClr val="000000"/>
                </a:solidFill>
                <a:uFill>
                  <a:solidFill>
                    <a:srgbClr val="000000"/>
                  </a:solidFill>
                </a:uFill>
                <a:latin typeface="Arial"/>
                <a:ea typeface="Arial"/>
                <a:cs typeface="Arial"/>
                <a:sym typeface="Arial"/>
              </a:defRPr>
            </a:pPr>
            <a:r>
              <a:t>Throughout the classroom experience, (s)he remains alert to the expression indicative of deep or strong feelings.</a:t>
            </a:r>
          </a:p>
          <a:p>
            <a:pPr marL="86325" indent="-86325" defTabSz="457200">
              <a:spcBef>
                <a:spcPts val="0"/>
              </a:spcBef>
              <a:buSzPct val="109090"/>
              <a:buFontTx/>
              <a:buAutoNum type="arabicPeriod" startAt="1"/>
              <a:defRPr sz="2000">
                <a:solidFill>
                  <a:srgbClr val="000000"/>
                </a:solidFill>
                <a:uFill>
                  <a:solidFill>
                    <a:srgbClr val="000000"/>
                  </a:solidFill>
                </a:uFill>
                <a:latin typeface="Arial"/>
                <a:ea typeface="Arial"/>
                <a:cs typeface="Arial"/>
                <a:sym typeface="Arial"/>
              </a:defRPr>
            </a:pPr>
            <a:r>
              <a:t>In (her)his functioning as a facilitator of learning, the leader endeavours to recognise and accept her/ his own limitations.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THE EFFECT PROJECT:…"/>
          <p:cNvSpPr txBox="1"/>
          <p:nvPr>
            <p:ph type="title"/>
          </p:nvPr>
        </p:nvSpPr>
        <p:spPr>
          <a:xfrm>
            <a:off x="571498" y="357523"/>
            <a:ext cx="11861805" cy="723904"/>
          </a:xfrm>
          <a:prstGeom prst="rect">
            <a:avLst/>
          </a:prstGeom>
        </p:spPr>
        <p:txBody>
          <a:bodyPr/>
          <a:lstStyle/>
          <a:p>
            <a:pPr algn="ctr" defTabSz="121513">
              <a:spcBef>
                <a:spcPts val="400"/>
              </a:spcBef>
              <a:defRPr sz="1000"/>
            </a:pPr>
            <a:r>
              <a:t>THE EFFECT PROJECT:</a:t>
            </a:r>
          </a:p>
          <a:p>
            <a:pPr algn="ctr" defTabSz="95096">
              <a:lnSpc>
                <a:spcPct val="200000"/>
              </a:lnSpc>
              <a:spcBef>
                <a:spcPts val="0"/>
              </a:spcBef>
              <a:defRPr cap="none" sz="1000">
                <a:solidFill>
                  <a:srgbClr val="454545"/>
                </a:solidFill>
                <a:uFill>
                  <a:solidFill>
                    <a:srgbClr val="454545"/>
                  </a:solidFill>
                </a:uFill>
                <a:latin typeface="Arial"/>
                <a:ea typeface="Arial"/>
                <a:cs typeface="Arial"/>
                <a:sym typeface="Arial"/>
              </a:defRPr>
            </a:pPr>
            <a:r>
              <a:t>European Methodological Framework for Facilitating Collaborative Learning for Teachers</a:t>
            </a:r>
            <a:endParaRPr>
              <a:solidFill>
                <a:srgbClr val="000000"/>
              </a:solidFill>
              <a:uFill>
                <a:solidFill>
                  <a:srgbClr val="000000"/>
                </a:solidFill>
              </a:uFill>
            </a:endParaRPr>
          </a:p>
          <a:p>
            <a:pPr algn="ctr" defTabSz="121513">
              <a:spcBef>
                <a:spcPts val="400"/>
              </a:spcBef>
              <a:defRPr sz="1000">
                <a:solidFill>
                  <a:srgbClr val="454545"/>
                </a:solidFill>
                <a:uFill>
                  <a:solidFill>
                    <a:srgbClr val="454545"/>
                  </a:solidFill>
                </a:uFill>
              </a:defRPr>
            </a:pPr>
            <a:r>
              <a:t>European Methodological Framework for Facilitating Collaborative Learning for Teachers’</a:t>
            </a:r>
          </a:p>
        </p:txBody>
      </p:sp>
      <p:pic>
        <p:nvPicPr>
          <p:cNvPr id="152" name="Screen Shot 2018-04-10 at 22.49.37.png" descr="Screen Shot 2018-04-10 at 22.49.37.png"/>
          <p:cNvPicPr>
            <a:picLocks noChangeAspect="1"/>
          </p:cNvPicPr>
          <p:nvPr/>
        </p:nvPicPr>
        <p:blipFill>
          <a:blip r:embed="rId2">
            <a:extLst/>
          </a:blip>
          <a:stretch>
            <a:fillRect/>
          </a:stretch>
        </p:blipFill>
        <p:spPr>
          <a:xfrm>
            <a:off x="8887207" y="6051405"/>
            <a:ext cx="2678484" cy="2332129"/>
          </a:xfrm>
          <a:prstGeom prst="rect">
            <a:avLst/>
          </a:prstGeom>
          <a:ln w="12700">
            <a:miter lim="400000"/>
          </a:ln>
        </p:spPr>
      </p:pic>
      <p:graphicFrame>
        <p:nvGraphicFramePr>
          <p:cNvPr id="153" name="Table"/>
          <p:cNvGraphicFramePr/>
          <p:nvPr/>
        </p:nvGraphicFramePr>
        <p:xfrm>
          <a:off x="1807716" y="1761726"/>
          <a:ext cx="9389363" cy="380125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85881"/>
                <a:gridCol w="3951616"/>
                <a:gridCol w="3951863"/>
              </a:tblGrid>
              <a:tr h="427630">
                <a:tc>
                  <a:txBody>
                    <a:bodyPr/>
                    <a:lstStyle/>
                    <a:p>
                      <a:pPr>
                        <a:defRPr>
                          <a:sym typeface="Helvetica Neue"/>
                        </a:defRPr>
                      </a:pPr>
                    </a:p>
                  </a:txBody>
                  <a:tcPr marL="0" marR="0" marT="0" marB="0" anchor="t" anchorCtr="0" horzOverflow="overflow"/>
                </a:tc>
                <a:tc>
                  <a:txBody>
                    <a:bodyPr/>
                    <a:lstStyle/>
                    <a:p>
                      <a:pPr algn="ctr" defTabSz="457200">
                        <a:defRPr sz="1800">
                          <a:solidFill>
                            <a:srgbClr val="000000"/>
                          </a:solidFill>
                        </a:defRPr>
                      </a:pPr>
                      <a:r>
                        <a:rPr b="1" sz="2400">
                          <a:sym typeface="Helvetica Neue"/>
                        </a:rPr>
                        <a:t>Organisation</a:t>
                      </a:r>
                    </a:p>
                  </a:txBody>
                  <a:tcPr marL="0" marR="0" marT="0" marB="0" anchor="t" anchorCtr="0" horzOverflow="overflow"/>
                </a:tc>
                <a:tc>
                  <a:txBody>
                    <a:bodyPr/>
                    <a:lstStyle/>
                    <a:p>
                      <a:pPr algn="ctr" defTabSz="457200">
                        <a:defRPr sz="1800">
                          <a:solidFill>
                            <a:srgbClr val="000000"/>
                          </a:solidFill>
                        </a:defRPr>
                      </a:pPr>
                      <a:r>
                        <a:rPr b="1" sz="2400">
                          <a:sym typeface="Helvetica Neue"/>
                        </a:rPr>
                        <a:t>Organisation</a:t>
                      </a:r>
                    </a:p>
                  </a:txBody>
                  <a:tcPr marL="0" marR="0" marT="0" marB="0" anchor="t" anchorCtr="0" horzOverflow="overflow"/>
                </a:tc>
              </a:tr>
              <a:tr h="1124542">
                <a:tc>
                  <a:txBody>
                    <a:bodyPr/>
                    <a:lstStyle/>
                    <a:p>
                      <a:pPr algn="l" defTabSz="457200">
                        <a:defRPr sz="1800">
                          <a:solidFill>
                            <a:srgbClr val="000000"/>
                          </a:solidFill>
                        </a:defRPr>
                      </a:pPr>
                      <a:r>
                        <a:rPr b="1" sz="2400">
                          <a:sym typeface="Helvetica Neue"/>
                        </a:rPr>
                        <a:t>KDO?</a:t>
                      </a:r>
                    </a:p>
                  </a:txBody>
                  <a:tcPr marL="0" marR="0" marT="0" marB="0" anchor="t" anchorCtr="0" horzOverflow="overflow"/>
                </a:tc>
                <a:tc>
                  <a:txBody>
                    <a:bodyPr/>
                    <a:lstStyle/>
                    <a:p>
                      <a:pPr algn="l" defTabSz="457200">
                        <a:defRPr sz="1800">
                          <a:solidFill>
                            <a:srgbClr val="000000"/>
                          </a:solidFill>
                        </a:defRPr>
                      </a:pPr>
                      <a:r>
                        <a:rPr sz="2300">
                          <a:solidFill>
                            <a:srgbClr val="454545"/>
                          </a:solidFill>
                          <a:uFill>
                            <a:solidFill>
                              <a:srgbClr val="454545"/>
                            </a:solidFill>
                          </a:uFill>
                          <a:latin typeface="Arial"/>
                          <a:ea typeface="Arial"/>
                          <a:cs typeface="Arial"/>
                          <a:sym typeface="Arial"/>
                        </a:rPr>
                        <a:t>Tempus Public Foundation, Hungary - Co-ordinator</a:t>
                      </a:r>
                    </a:p>
                  </a:txBody>
                  <a:tcPr marL="0" marR="0" marT="0" marB="0" anchor="t" anchorCtr="0" horzOverflow="overflow"/>
                </a:tc>
                <a:tc>
                  <a:txBody>
                    <a:bodyPr/>
                    <a:lstStyle/>
                    <a:p>
                      <a:pPr algn="l" defTabSz="457200">
                        <a:defRPr sz="1800">
                          <a:solidFill>
                            <a:srgbClr val="000000"/>
                          </a:solidFill>
                        </a:defRPr>
                      </a:pPr>
                      <a:r>
                        <a:rPr sz="2300">
                          <a:solidFill>
                            <a:srgbClr val="454545"/>
                          </a:solidFill>
                          <a:uFill>
                            <a:solidFill>
                              <a:srgbClr val="454545"/>
                            </a:solidFill>
                          </a:uFill>
                          <a:latin typeface="Arial"/>
                          <a:ea typeface="Arial"/>
                          <a:cs typeface="Arial"/>
                          <a:sym typeface="Arial"/>
                        </a:rPr>
                        <a:t>Faculty of Education, University of Jyvaskyla, Finland</a:t>
                      </a:r>
                    </a:p>
                  </a:txBody>
                  <a:tcPr marL="0" marR="0" marT="0" marB="0" anchor="t" anchorCtr="0" horzOverflow="overflow"/>
                </a:tc>
              </a:tr>
              <a:tr h="1124542">
                <a:tc>
                  <a:txBody>
                    <a:bodyPr/>
                    <a:lstStyle/>
                    <a:p>
                      <a:pPr>
                        <a:defRPr>
                          <a:sym typeface="Helvetica Neue"/>
                        </a:defRPr>
                      </a:pPr>
                    </a:p>
                  </a:txBody>
                  <a:tcPr marL="0" marR="0" marT="0" marB="0" anchor="t" anchorCtr="0" horzOverflow="overflow"/>
                </a:tc>
                <a:tc>
                  <a:txBody>
                    <a:bodyPr/>
                    <a:lstStyle/>
                    <a:p>
                      <a:pPr algn="l" defTabSz="457200">
                        <a:defRPr sz="1800">
                          <a:solidFill>
                            <a:srgbClr val="000000"/>
                          </a:solidFill>
                        </a:defRPr>
                      </a:pPr>
                      <a:r>
                        <a:rPr sz="2300">
                          <a:solidFill>
                            <a:srgbClr val="454545"/>
                          </a:solidFill>
                          <a:uFill>
                            <a:solidFill>
                              <a:srgbClr val="454545"/>
                            </a:solidFill>
                          </a:uFill>
                          <a:latin typeface="Arial"/>
                          <a:ea typeface="Arial"/>
                          <a:cs typeface="Arial"/>
                          <a:sym typeface="Arial"/>
                        </a:rPr>
                        <a:t>University of Hertfordshire, England</a:t>
                      </a:r>
                    </a:p>
                  </a:txBody>
                  <a:tcPr marL="0" marR="0" marT="0" marB="0" anchor="t" anchorCtr="0" horzOverflow="overflow"/>
                </a:tc>
                <a:tc>
                  <a:txBody>
                    <a:bodyPr/>
                    <a:lstStyle/>
                    <a:p>
                      <a:pPr algn="l" defTabSz="457200">
                        <a:defRPr sz="1800">
                          <a:solidFill>
                            <a:srgbClr val="000000"/>
                          </a:solidFill>
                        </a:defRPr>
                      </a:pPr>
                      <a:r>
                        <a:rPr sz="2300">
                          <a:solidFill>
                            <a:srgbClr val="454545"/>
                          </a:solidFill>
                          <a:uFill>
                            <a:solidFill>
                              <a:srgbClr val="454545"/>
                            </a:solidFill>
                          </a:uFill>
                          <a:latin typeface="Arial"/>
                          <a:ea typeface="Arial"/>
                          <a:cs typeface="Arial"/>
                          <a:sym typeface="Arial"/>
                        </a:rPr>
                        <a:t>Mary Immaculate College, Ireland</a:t>
                      </a:r>
                    </a:p>
                  </a:txBody>
                  <a:tcPr marL="0" marR="0" marT="0" marB="0" anchor="t" anchorCtr="0" horzOverflow="overflow"/>
                </a:tc>
              </a:tr>
              <a:tr h="1124542">
                <a:tc>
                  <a:txBody>
                    <a:bodyPr/>
                    <a:lstStyle/>
                    <a:p>
                      <a:pPr>
                        <a:defRPr>
                          <a:sym typeface="Helvetica Neue"/>
                        </a:defRPr>
                      </a:pPr>
                    </a:p>
                  </a:txBody>
                  <a:tcPr marL="0" marR="0" marT="0" marB="0" anchor="t" anchorCtr="0" horzOverflow="overflow"/>
                </a:tc>
                <a:tc>
                  <a:txBody>
                    <a:bodyPr/>
                    <a:lstStyle/>
                    <a:p>
                      <a:pPr algn="l" defTabSz="457200">
                        <a:defRPr sz="1800">
                          <a:solidFill>
                            <a:srgbClr val="000000"/>
                          </a:solidFill>
                        </a:defRPr>
                      </a:pPr>
                      <a:r>
                        <a:rPr sz="2300">
                          <a:solidFill>
                            <a:srgbClr val="454545"/>
                          </a:solidFill>
                          <a:uFill>
                            <a:solidFill>
                              <a:srgbClr val="454545"/>
                            </a:solidFill>
                          </a:uFill>
                          <a:latin typeface="Arial"/>
                          <a:ea typeface="Arial"/>
                          <a:cs typeface="Arial"/>
                          <a:sym typeface="Arial"/>
                        </a:rPr>
                        <a:t>Valsts izglitibas satura centrs (NCfE), Latvia</a:t>
                      </a:r>
                    </a:p>
                  </a:txBody>
                  <a:tcPr marL="0" marR="0" marT="0" marB="0" anchor="t" anchorCtr="0" horzOverflow="overflow"/>
                </a:tc>
                <a:tc>
                  <a:txBody>
                    <a:bodyPr/>
                    <a:lstStyle/>
                    <a:p>
                      <a:pPr algn="l" defTabSz="457200">
                        <a:defRPr sz="2300">
                          <a:solidFill>
                            <a:srgbClr val="000000"/>
                          </a:solidFill>
                          <a:uFill>
                            <a:solidFill>
                              <a:srgbClr val="000000"/>
                            </a:solidFill>
                          </a:uFill>
                          <a:latin typeface="Arial"/>
                          <a:ea typeface="Arial"/>
                          <a:cs typeface="Arial"/>
                          <a:sym typeface="Arial"/>
                        </a:defRPr>
                      </a:pPr>
                      <a:r>
                        <a:t>NIDV</a:t>
                      </a:r>
                      <a:r>
                        <a:rPr>
                          <a:solidFill>
                            <a:srgbClr val="454545"/>
                          </a:solidFill>
                          <a:uFill>
                            <a:solidFill>
                              <a:srgbClr val="454545"/>
                            </a:solidFill>
                          </a:uFill>
                        </a:rPr>
                        <a:t>, Czech Republic</a:t>
                      </a:r>
                    </a:p>
                  </a:txBody>
                  <a:tcPr marL="0" marR="0" marT="0" marB="0" anchor="t" anchorCtr="0" horzOverflow="overflow"/>
                </a:tc>
              </a:tr>
            </a:tbl>
          </a:graphicData>
        </a:graphic>
      </p:graphicFrame>
      <p:sp>
        <p:nvSpPr>
          <p:cNvPr id="154" name="KDY: listopad 2015 - duben 2018"/>
          <p:cNvSpPr txBox="1"/>
          <p:nvPr/>
        </p:nvSpPr>
        <p:spPr>
          <a:xfrm>
            <a:off x="1876779" y="5586626"/>
            <a:ext cx="5495596"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KDY: listopad 2015 - duben 2018</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157" name="Aim of the Project “EFFECT”"/>
          <p:cNvSpPr txBox="1"/>
          <p:nvPr>
            <p:ph type="title"/>
          </p:nvPr>
        </p:nvSpPr>
        <p:spPr>
          <a:xfrm>
            <a:off x="571500" y="723900"/>
            <a:ext cx="11861800" cy="623571"/>
          </a:xfrm>
          <a:prstGeom prst="rect">
            <a:avLst/>
          </a:prstGeom>
        </p:spPr>
        <p:txBody>
          <a:bodyPr/>
          <a:lstStyle>
            <a:lvl1pPr algn="ctr" defTabSz="461518">
              <a:spcBef>
                <a:spcPts val="1800"/>
              </a:spcBef>
              <a:defRPr sz="4100"/>
            </a:lvl1pPr>
          </a:lstStyle>
          <a:p>
            <a:pPr/>
            <a:r>
              <a:t>Aim of the Project “EFFECT”</a:t>
            </a:r>
          </a:p>
        </p:txBody>
      </p:sp>
      <p:sp>
        <p:nvSpPr>
          <p:cNvPr id="158" name="Body Level One…"/>
          <p:cNvSpPr txBox="1"/>
          <p:nvPr>
            <p:ph type="body" idx="13"/>
          </p:nvPr>
        </p:nvSpPr>
        <p:spPr>
          <a:xfrm>
            <a:off x="571500" y="1676400"/>
            <a:ext cx="11861800" cy="7226300"/>
          </a:xfrm>
          <a:prstGeom prst="rect">
            <a:avLst/>
          </a:prstGeom>
          <a:extLst>
            <a:ext uri="{C572A759-6A51-4108-AA02-DFA0A04FC94B}">
              <ma14:wrappingTextBoxFlag xmlns:ma14="http://schemas.microsoft.com/office/mac/drawingml/2011/main" val="1"/>
            </a:ext>
          </a:extLst>
        </p:spPr>
        <p:txBody>
          <a:bodyPr/>
          <a:lstStyle/>
          <a:p>
            <a:pPr/>
          </a:p>
          <a:p>
            <a:pPr marL="0" indent="0">
              <a:buSzTx/>
              <a:buNone/>
            </a:pPr>
          </a:p>
          <a:p>
            <a:pPr marL="0" indent="0">
              <a:buSzTx/>
              <a:buNone/>
            </a:pP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to design a methodological framework </a:t>
            </a: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and to disseminate the same by means of </a:t>
            </a: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an e-publication on which </a:t>
            </a: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teachers’ professional collaborative learning </a:t>
            </a: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might be initiated and </a:t>
            </a:r>
          </a:p>
          <a:p>
            <a:pPr marL="0" indent="0" algn="ctr" defTabSz="457200">
              <a:lnSpc>
                <a:spcPct val="200000"/>
              </a:lnSpc>
              <a:spcBef>
                <a:spcPts val="0"/>
              </a:spcBef>
              <a:buSzTx/>
              <a:buNone/>
              <a:defRPr sz="2400">
                <a:solidFill>
                  <a:srgbClr val="454545"/>
                </a:solidFill>
                <a:uFill>
                  <a:solidFill>
                    <a:srgbClr val="454545"/>
                  </a:solidFill>
                </a:uFill>
                <a:latin typeface="Arial"/>
                <a:ea typeface="Arial"/>
                <a:cs typeface="Arial"/>
                <a:sym typeface="Arial"/>
              </a:defRPr>
            </a:pPr>
            <a:r>
              <a:t>then might be built.</a:t>
            </a:r>
          </a:p>
        </p:txBody>
      </p:sp>
      <p:pic>
        <p:nvPicPr>
          <p:cNvPr id="159" name="Screen Shot 2018-04-10 at 21.59.46.png" descr="Screen Shot 2018-04-10 at 21.59.46.png"/>
          <p:cNvPicPr>
            <a:picLocks noChangeAspect="1"/>
          </p:cNvPicPr>
          <p:nvPr/>
        </p:nvPicPr>
        <p:blipFill>
          <a:blip r:embed="rId2">
            <a:extLst/>
          </a:blip>
          <a:stretch>
            <a:fillRect/>
          </a:stretch>
        </p:blipFill>
        <p:spPr>
          <a:xfrm>
            <a:off x="8483410" y="6700587"/>
            <a:ext cx="4381503" cy="289560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162" name="The focus - benefits of collaboration"/>
          <p:cNvSpPr txBox="1"/>
          <p:nvPr>
            <p:ph type="title"/>
          </p:nvPr>
        </p:nvSpPr>
        <p:spPr>
          <a:prstGeom prst="rect">
            <a:avLst/>
          </a:prstGeom>
        </p:spPr>
        <p:txBody>
          <a:bodyPr/>
          <a:lstStyle>
            <a:lvl1pPr algn="ctr" defTabSz="543305">
              <a:spcBef>
                <a:spcPts val="2100"/>
              </a:spcBef>
              <a:defRPr sz="4800"/>
            </a:lvl1pPr>
          </a:lstStyle>
          <a:p>
            <a:pPr/>
            <a:r>
              <a:t>The focus - benefits of collaboration</a:t>
            </a:r>
          </a:p>
        </p:txBody>
      </p:sp>
      <p:sp>
        <p:nvSpPr>
          <p:cNvPr id="163"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468463" indent="-468463" algn="ctr" defTabSz="566673">
              <a:spcBef>
                <a:spcPts val="0"/>
              </a:spcBef>
              <a:buClr>
                <a:srgbClr val="929292"/>
              </a:buClr>
              <a:buSzPct val="60000"/>
              <a:buChar char="❖"/>
              <a:defRPr sz="3500">
                <a:solidFill>
                  <a:srgbClr val="000000"/>
                </a:solidFill>
                <a:latin typeface="+mn-lt"/>
                <a:ea typeface="+mn-ea"/>
                <a:cs typeface="+mn-cs"/>
                <a:sym typeface="Helvetica Neue"/>
              </a:defRPr>
            </a:pPr>
          </a:p>
          <a:p>
            <a:pPr marL="468463" indent="-468463" algn="ctr" defTabSz="566673">
              <a:spcBef>
                <a:spcPts val="0"/>
              </a:spcBef>
              <a:buClr>
                <a:srgbClr val="929292"/>
              </a:buClr>
              <a:buSzPct val="60000"/>
              <a:buChar char="❖"/>
              <a:defRPr sz="3500">
                <a:solidFill>
                  <a:srgbClr val="000000"/>
                </a:solidFill>
                <a:latin typeface="+mn-lt"/>
                <a:ea typeface="+mn-ea"/>
                <a:cs typeface="+mn-cs"/>
                <a:sym typeface="Helvetica Neue"/>
              </a:defRPr>
            </a:pPr>
          </a:p>
          <a:p>
            <a:pPr marL="468463" indent="-468463" defTabSz="566673">
              <a:spcBef>
                <a:spcPts val="0"/>
              </a:spcBef>
              <a:buClr>
                <a:srgbClr val="929292"/>
              </a:buClr>
              <a:buSzPct val="60000"/>
              <a:buChar char="❖"/>
              <a:defRPr sz="3500">
                <a:solidFill>
                  <a:srgbClr val="000000"/>
                </a:solidFill>
                <a:latin typeface="+mn-lt"/>
                <a:ea typeface="+mn-ea"/>
                <a:cs typeface="+mn-cs"/>
                <a:sym typeface="Helvetica Neue"/>
              </a:defRPr>
            </a:pPr>
            <a:r>
              <a:t>The focus for the EFFeCT project is </a:t>
            </a:r>
            <a:r>
              <a:rPr>
                <a:solidFill>
                  <a:srgbClr val="0433FF"/>
                </a:solidFill>
              </a:rPr>
              <a:t>teachers’ professional learning </a:t>
            </a:r>
            <a:r>
              <a:t>and the means by which benefits may be gained through collaboration with other teachers and other educators.</a:t>
            </a:r>
          </a:p>
          <a:p>
            <a:pPr marL="468463" indent="-468463" defTabSz="566673">
              <a:spcBef>
                <a:spcPts val="0"/>
              </a:spcBef>
              <a:buClr>
                <a:srgbClr val="929292"/>
              </a:buClr>
              <a:buSzPct val="60000"/>
              <a:buChar char="❖"/>
              <a:defRPr sz="3500">
                <a:solidFill>
                  <a:srgbClr val="000000"/>
                </a:solidFill>
                <a:latin typeface="+mn-lt"/>
                <a:ea typeface="+mn-ea"/>
                <a:cs typeface="+mn-cs"/>
                <a:sym typeface="Helvetica Neue"/>
              </a:defRPr>
            </a:pPr>
          </a:p>
          <a:p>
            <a:pPr marL="468463" indent="-468463" defTabSz="566673">
              <a:spcBef>
                <a:spcPts val="0"/>
              </a:spcBef>
              <a:buClr>
                <a:srgbClr val="929292"/>
              </a:buClr>
              <a:buSzPct val="60000"/>
              <a:buChar char="❖"/>
              <a:defRPr sz="3500">
                <a:solidFill>
                  <a:srgbClr val="000000"/>
                </a:solidFill>
                <a:latin typeface="+mn-lt"/>
                <a:ea typeface="+mn-ea"/>
                <a:cs typeface="+mn-cs"/>
                <a:sym typeface="Helvetica Neue"/>
              </a:defRPr>
            </a:pPr>
            <a:r>
              <a:t> By ‘</a:t>
            </a:r>
            <a:r>
              <a:rPr>
                <a:solidFill>
                  <a:srgbClr val="0433FF"/>
                </a:solidFill>
              </a:rPr>
              <a:t>professional learning</a:t>
            </a:r>
            <a:r>
              <a:t>’ may be understood that which a teacher acquires </a:t>
            </a:r>
            <a:r>
              <a:rPr>
                <a:solidFill>
                  <a:srgbClr val="0433FF"/>
                </a:solidFill>
              </a:rPr>
              <a:t>arising from direct and indirect (first-hand or second-hand) experience </a:t>
            </a:r>
            <a:r>
              <a:t>and on which basis that teacher then applies to her/his knowledge and understanding in relation to her/his professional practice.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166" name="context"/>
          <p:cNvSpPr txBox="1"/>
          <p:nvPr>
            <p:ph type="title"/>
          </p:nvPr>
        </p:nvSpPr>
        <p:spPr>
          <a:prstGeom prst="rect">
            <a:avLst/>
          </a:prstGeom>
        </p:spPr>
        <p:txBody>
          <a:bodyPr/>
          <a:lstStyle>
            <a:lvl1pPr algn="ctr" defTabSz="543305">
              <a:spcBef>
                <a:spcPts val="2100"/>
              </a:spcBef>
              <a:defRPr sz="4800"/>
            </a:lvl1pPr>
          </a:lstStyle>
          <a:p>
            <a:pPr/>
            <a:r>
              <a:t>context</a:t>
            </a:r>
          </a:p>
        </p:txBody>
      </p:sp>
      <p:sp>
        <p:nvSpPr>
          <p:cNvPr id="167" name="Body Level One…"/>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404113" indent="-404113" defTabSz="502412">
              <a:spcBef>
                <a:spcPts val="1500"/>
              </a:spcBef>
              <a:defRPr sz="2400">
                <a:latin typeface="Arial"/>
                <a:ea typeface="Arial"/>
                <a:cs typeface="Arial"/>
                <a:sym typeface="Arial"/>
              </a:defRPr>
            </a:pPr>
            <a:r>
              <a:t>21st Century key skills for all: </a:t>
            </a:r>
          </a:p>
          <a:p>
            <a:pPr marL="0" indent="0" defTabSz="502412">
              <a:spcBef>
                <a:spcPts val="1500"/>
              </a:spcBef>
              <a:buSzTx/>
              <a:buNone/>
              <a:defRPr sz="2400">
                <a:latin typeface="Arial"/>
                <a:ea typeface="Arial"/>
                <a:cs typeface="Arial"/>
                <a:sym typeface="Arial"/>
              </a:defRPr>
            </a:pPr>
            <a:r>
              <a:t>Communication, Critical Thinking, </a:t>
            </a:r>
            <a:r>
              <a:rPr b="1"/>
              <a:t>Collaboration</a:t>
            </a:r>
            <a:r>
              <a:t>, Creativity &amp; Innovation</a:t>
            </a:r>
          </a:p>
          <a:p>
            <a:pPr marL="0" indent="0" defTabSz="502412">
              <a:spcBef>
                <a:spcPts val="1500"/>
              </a:spcBef>
              <a:buSzTx/>
              <a:buNone/>
              <a:defRPr sz="2400">
                <a:latin typeface="Arial"/>
                <a:ea typeface="Arial"/>
                <a:cs typeface="Arial"/>
                <a:sym typeface="Arial"/>
              </a:defRPr>
            </a:pPr>
          </a:p>
          <a:p>
            <a:pPr marL="196595" indent="-196595" defTabSz="393190">
              <a:lnSpc>
                <a:spcPct val="200000"/>
              </a:lnSpc>
              <a:spcBef>
                <a:spcPts val="0"/>
              </a:spcBef>
              <a:buSzPct val="100000"/>
              <a:buFontTx/>
              <a:buChar char="•"/>
              <a:defRPr sz="2400">
                <a:solidFill>
                  <a:srgbClr val="000000"/>
                </a:solidFill>
                <a:uFill>
                  <a:solidFill>
                    <a:srgbClr val="000000"/>
                  </a:solidFill>
                </a:uFill>
                <a:latin typeface="Arial"/>
                <a:ea typeface="Arial"/>
                <a:cs typeface="Arial"/>
                <a:sym typeface="Arial"/>
              </a:defRPr>
            </a:pPr>
            <a:r>
              <a:t>Vangrieken et al. (2015) “effective collaboration … has vital importance for the future as it is needed </a:t>
            </a:r>
            <a:r>
              <a:rPr b="1"/>
              <a:t>to build schools into learning organisations</a:t>
            </a:r>
            <a:r>
              <a:t>, to anticipate the growing </a:t>
            </a:r>
            <a:r>
              <a:rPr b="1"/>
              <a:t>importance of collaboration in society</a:t>
            </a:r>
            <a:r>
              <a:t> and to use education as a role </a:t>
            </a:r>
            <a:r>
              <a:rPr b="1"/>
              <a:t>model for students</a:t>
            </a:r>
            <a:r>
              <a:t> to properly prepare them for the future.”</a:t>
            </a:r>
          </a:p>
          <a:p>
            <a:pPr marL="196595" indent="-196595" defTabSz="502412">
              <a:spcBef>
                <a:spcPts val="1500"/>
              </a:spcBef>
              <a:buSzPct val="100000"/>
              <a:buFontTx/>
              <a:buChar char="•"/>
              <a:defRPr sz="2400">
                <a:latin typeface="Arial"/>
                <a:ea typeface="Arial"/>
                <a:cs typeface="Arial"/>
                <a:sym typeface="Arial"/>
              </a:defRPr>
            </a:pPr>
            <a:r>
              <a:t>In schools where teachers collaborate, </a:t>
            </a:r>
            <a:r>
              <a:rPr b="1"/>
              <a:t>student test scores</a:t>
            </a:r>
            <a:r>
              <a:t> improve.</a:t>
            </a:r>
          </a:p>
          <a:p>
            <a:pPr marL="0" indent="0" defTabSz="502412">
              <a:spcBef>
                <a:spcPts val="1500"/>
              </a:spcBef>
              <a:buSzTx/>
              <a:buNone/>
              <a:defRPr sz="2400">
                <a:latin typeface="Arial"/>
                <a:ea typeface="Arial"/>
                <a:cs typeface="Arial"/>
                <a:sym typeface="Arial"/>
              </a:defRPr>
            </a:pPr>
          </a:p>
          <a:p>
            <a:pPr marL="196595" indent="-196595" defTabSz="393190">
              <a:lnSpc>
                <a:spcPct val="200000"/>
              </a:lnSpc>
              <a:spcBef>
                <a:spcPts val="0"/>
              </a:spcBef>
              <a:buSzPct val="100000"/>
              <a:buFontTx/>
              <a:buChar char="•"/>
              <a:defRPr sz="2400">
                <a:solidFill>
                  <a:srgbClr val="000000"/>
                </a:solidFill>
                <a:uFill>
                  <a:solidFill>
                    <a:srgbClr val="000000"/>
                  </a:solidFill>
                </a:uFill>
                <a:latin typeface="Arial"/>
                <a:ea typeface="Arial"/>
                <a:cs typeface="Arial"/>
                <a:sym typeface="Arial"/>
              </a:defRPr>
            </a:pPr>
            <a:r>
              <a:t>“Teachers who work together in a meaningful and purposeful way have also been found to be </a:t>
            </a:r>
            <a:r>
              <a:rPr b="1"/>
              <a:t>more likely to remain in the profession</a:t>
            </a:r>
            <a:r>
              <a:t> because they feel valued and supported in their work.” (Mulford, 2003)</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Body"/>
          <p:cNvSpPr txBox="1"/>
          <p:nvPr>
            <p:ph type="body" sz="quarter" idx="1"/>
          </p:nvPr>
        </p:nvSpPr>
        <p:spPr>
          <a:xfrm>
            <a:off x="571500" y="1574800"/>
            <a:ext cx="11861800" cy="1271"/>
          </a:xfrm>
          <a:prstGeom prst="rect">
            <a:avLst/>
          </a:prstGeom>
        </p:spPr>
        <p:txBody>
          <a:bodyPr/>
          <a:lstStyle/>
          <a:p>
            <a:pPr marL="75184" indent="-75184" defTabSz="93471">
              <a:spcBef>
                <a:spcPts val="200"/>
              </a:spcBef>
              <a:defRPr sz="480"/>
            </a:pPr>
          </a:p>
        </p:txBody>
      </p:sp>
      <p:sp>
        <p:nvSpPr>
          <p:cNvPr id="170" name="New (2018) European Commission Document"/>
          <p:cNvSpPr txBox="1"/>
          <p:nvPr>
            <p:ph type="title"/>
          </p:nvPr>
        </p:nvSpPr>
        <p:spPr>
          <a:prstGeom prst="rect">
            <a:avLst/>
          </a:prstGeom>
        </p:spPr>
        <p:txBody>
          <a:bodyPr/>
          <a:lstStyle>
            <a:lvl1pPr algn="ctr" defTabSz="543305">
              <a:spcBef>
                <a:spcPts val="2100"/>
              </a:spcBef>
              <a:defRPr sz="4800"/>
            </a:lvl1pPr>
          </a:lstStyle>
          <a:p>
            <a:pPr/>
            <a:r>
              <a:t>New (2018) European Commission Document</a:t>
            </a:r>
          </a:p>
        </p:txBody>
      </p:sp>
      <p:pic>
        <p:nvPicPr>
          <p:cNvPr id="171" name="Screen Shot 2018-04-13 at 10.43.15.png" descr="Screen Shot 2018-04-13 at 10.43.15.png"/>
          <p:cNvPicPr>
            <a:picLocks noChangeAspect="1"/>
          </p:cNvPicPr>
          <p:nvPr/>
        </p:nvPicPr>
        <p:blipFill>
          <a:blip r:embed="rId2">
            <a:extLst/>
          </a:blip>
          <a:stretch>
            <a:fillRect/>
          </a:stretch>
        </p:blipFill>
        <p:spPr>
          <a:xfrm>
            <a:off x="4080940" y="2283139"/>
            <a:ext cx="4842708" cy="675726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Body"/>
          <p:cNvSpPr txBox="1"/>
          <p:nvPr>
            <p:ph type="body" sz="quarter" idx="1"/>
          </p:nvPr>
        </p:nvSpPr>
        <p:spPr>
          <a:xfrm>
            <a:off x="571500" y="1574800"/>
            <a:ext cx="11861800" cy="1271"/>
          </a:xfrm>
          <a:prstGeom prst="rect">
            <a:avLst/>
          </a:prstGeom>
        </p:spPr>
        <p:txBody>
          <a:bodyPr/>
          <a:lstStyle/>
          <a:p>
            <a:pPr marL="30073" indent="-30073" defTabSz="37388">
              <a:spcBef>
                <a:spcPts val="0"/>
              </a:spcBef>
              <a:defRPr sz="160"/>
            </a:pPr>
          </a:p>
        </p:txBody>
      </p:sp>
      <p:sp>
        <p:nvSpPr>
          <p:cNvPr id="174" name="CONCEPT"/>
          <p:cNvSpPr txBox="1"/>
          <p:nvPr>
            <p:ph type="title"/>
          </p:nvPr>
        </p:nvSpPr>
        <p:spPr>
          <a:prstGeom prst="rect">
            <a:avLst/>
          </a:prstGeom>
        </p:spPr>
        <p:txBody>
          <a:bodyPr/>
          <a:lstStyle>
            <a:lvl1pPr algn="ctr" defTabSz="543305">
              <a:spcBef>
                <a:spcPts val="2100"/>
              </a:spcBef>
              <a:defRPr sz="4800"/>
            </a:lvl1pPr>
          </a:lstStyle>
          <a:p>
            <a:pPr/>
            <a:r>
              <a:t>CONCEPT </a:t>
            </a:r>
          </a:p>
        </p:txBody>
      </p:sp>
      <p:sp>
        <p:nvSpPr>
          <p:cNvPr id="175" name="Body Level One…"/>
          <p:cNvSpPr txBox="1"/>
          <p:nvPr>
            <p:ph type="body" idx="13"/>
          </p:nvPr>
        </p:nvSpPr>
        <p:spPr>
          <a:xfrm>
            <a:off x="698500" y="1803400"/>
            <a:ext cx="11861800" cy="7226300"/>
          </a:xfrm>
          <a:prstGeom prst="rect">
            <a:avLst/>
          </a:prstGeom>
          <a:extLst>
            <a:ext uri="{C572A759-6A51-4108-AA02-DFA0A04FC94B}">
              <ma14:wrappingTextBoxFlag xmlns:ma14="http://schemas.microsoft.com/office/mac/drawingml/2011/main" val="1"/>
            </a:ext>
          </a:extLst>
        </p:spPr>
        <p:txBody>
          <a:bodyPr/>
          <a:lstStyle/>
          <a:p>
            <a:pPr marL="394715" indent="-394715" defTabSz="490727">
              <a:spcBef>
                <a:spcPts val="1500"/>
              </a:spcBef>
              <a:defRPr sz="2600">
                <a:latin typeface="Arial"/>
                <a:ea typeface="Arial"/>
                <a:cs typeface="Arial"/>
                <a:sym typeface="Arial"/>
              </a:defRPr>
            </a:pPr>
            <a:r>
              <a:t>A methodological framework is </a:t>
            </a:r>
          </a:p>
          <a:p>
            <a:pPr marL="0" indent="0" defTabSz="490727">
              <a:spcBef>
                <a:spcPts val="1500"/>
              </a:spcBef>
              <a:buSzTx/>
              <a:buNone/>
              <a:defRPr sz="2600">
                <a:latin typeface="Arial"/>
                <a:ea typeface="Arial"/>
                <a:cs typeface="Arial"/>
                <a:sym typeface="Arial"/>
              </a:defRPr>
            </a:pPr>
            <a:r>
              <a:t>(i) an “approach for making explicit and structuring how a given task is performed”and </a:t>
            </a:r>
          </a:p>
          <a:p>
            <a:pPr marL="0" indent="0" defTabSz="490727">
              <a:spcBef>
                <a:spcPts val="1500"/>
              </a:spcBef>
              <a:buSzTx/>
              <a:buNone/>
              <a:defRPr sz="2600">
                <a:latin typeface="Arial"/>
                <a:ea typeface="Arial"/>
                <a:cs typeface="Arial"/>
                <a:sym typeface="Arial"/>
              </a:defRPr>
            </a:pPr>
            <a:r>
              <a:t>(ii) a “set of structured principles”.</a:t>
            </a:r>
          </a:p>
          <a:p>
            <a:pPr marL="0" indent="0" defTabSz="490727">
              <a:spcBef>
                <a:spcPts val="1500"/>
              </a:spcBef>
              <a:buSzTx/>
              <a:buNone/>
              <a:defRPr sz="2600">
                <a:latin typeface="Arial"/>
                <a:ea typeface="Arial"/>
                <a:cs typeface="Arial"/>
                <a:sym typeface="Arial"/>
              </a:defRPr>
            </a:pPr>
          </a:p>
          <a:p>
            <a:pPr marL="0" indent="0" defTabSz="384047">
              <a:lnSpc>
                <a:spcPct val="150000"/>
              </a:lnSpc>
              <a:spcBef>
                <a:spcPts val="0"/>
              </a:spcBef>
              <a:buSzTx/>
              <a:buNone/>
              <a:defRPr sz="2300">
                <a:solidFill>
                  <a:srgbClr val="000000"/>
                </a:solidFill>
                <a:uFill>
                  <a:solidFill>
                    <a:srgbClr val="000000"/>
                  </a:solidFill>
                </a:uFill>
                <a:latin typeface="Arial"/>
                <a:ea typeface="Arial"/>
                <a:cs typeface="Arial"/>
                <a:sym typeface="Arial"/>
              </a:defRPr>
            </a:pPr>
            <a:r>
              <a:t>Collaboration for teachers is “working together, towards a shared vision of purpose</a:t>
            </a:r>
          </a:p>
          <a:p>
            <a:pPr marL="0" indent="0" defTabSz="384047">
              <a:lnSpc>
                <a:spcPct val="150000"/>
              </a:lnSpc>
              <a:spcBef>
                <a:spcPts val="0"/>
              </a:spcBef>
              <a:buSzTx/>
              <a:buNone/>
              <a:defRPr sz="2300">
                <a:solidFill>
                  <a:srgbClr val="000000"/>
                </a:solidFill>
                <a:uFill>
                  <a:solidFill>
                    <a:srgbClr val="000000"/>
                  </a:solidFill>
                </a:uFill>
                <a:latin typeface="Arial"/>
                <a:ea typeface="Arial"/>
                <a:cs typeface="Arial"/>
                <a:sym typeface="Arial"/>
              </a:defRPr>
            </a:pPr>
            <a:r>
              <a:t>and outcome for personal, professional or system-wide benefit.” (Bell, 2015)</a:t>
            </a:r>
          </a:p>
          <a:p>
            <a:pPr marL="0" indent="0" defTabSz="384047">
              <a:lnSpc>
                <a:spcPct val="150000"/>
              </a:lnSpc>
              <a:spcBef>
                <a:spcPts val="0"/>
              </a:spcBef>
              <a:buSzTx/>
              <a:buNone/>
              <a:defRPr sz="2300">
                <a:solidFill>
                  <a:srgbClr val="000000"/>
                </a:solidFill>
                <a:uFill>
                  <a:solidFill>
                    <a:srgbClr val="000000"/>
                  </a:solidFill>
                </a:uFill>
                <a:latin typeface="Arial"/>
                <a:ea typeface="Arial"/>
                <a:cs typeface="Arial"/>
                <a:sym typeface="Arial"/>
              </a:defRPr>
            </a:pPr>
          </a:p>
          <a:p>
            <a:pPr marL="0" indent="0" defTabSz="384047">
              <a:lnSpc>
                <a:spcPct val="150000"/>
              </a:lnSpc>
              <a:spcBef>
                <a:spcPts val="0"/>
              </a:spcBef>
              <a:buSzTx/>
              <a:buNone/>
              <a:defRPr sz="2300">
                <a:solidFill>
                  <a:srgbClr val="000000"/>
                </a:solidFill>
                <a:uFill>
                  <a:solidFill>
                    <a:srgbClr val="000000"/>
                  </a:solidFill>
                </a:uFill>
                <a:latin typeface="Arial"/>
                <a:ea typeface="Arial"/>
                <a:cs typeface="Arial"/>
                <a:sym typeface="Arial"/>
              </a:defRPr>
            </a:pPr>
            <a:r>
              <a:t>Collaborative teacher learning (CTL) is</a:t>
            </a:r>
            <a:r>
              <a:rPr b="1"/>
              <a:t> teachers working together</a:t>
            </a:r>
            <a:r>
              <a:t>, </a:t>
            </a:r>
          </a:p>
          <a:p>
            <a:pPr marL="192023" indent="-192023" defTabSz="384047">
              <a:lnSpc>
                <a:spcPct val="150000"/>
              </a:lnSpc>
              <a:spcBef>
                <a:spcPts val="0"/>
              </a:spcBef>
              <a:buSzPct val="100000"/>
              <a:buFontTx/>
              <a:buChar char="•"/>
              <a:defRPr sz="2300">
                <a:solidFill>
                  <a:srgbClr val="000000"/>
                </a:solidFill>
                <a:uFill>
                  <a:solidFill>
                    <a:srgbClr val="000000"/>
                  </a:solidFill>
                </a:uFill>
                <a:latin typeface="Arial"/>
                <a:ea typeface="Arial"/>
                <a:cs typeface="Arial"/>
                <a:sym typeface="Arial"/>
              </a:defRPr>
            </a:pPr>
            <a:r>
              <a:t>purposefully interacting and </a:t>
            </a:r>
          </a:p>
          <a:p>
            <a:pPr marL="192023" indent="-192023" defTabSz="384047">
              <a:lnSpc>
                <a:spcPct val="150000"/>
              </a:lnSpc>
              <a:spcBef>
                <a:spcPts val="0"/>
              </a:spcBef>
              <a:buSzPct val="100000"/>
              <a:buFontTx/>
              <a:buChar char="•"/>
              <a:defRPr sz="2300">
                <a:solidFill>
                  <a:srgbClr val="000000"/>
                </a:solidFill>
                <a:uFill>
                  <a:solidFill>
                    <a:srgbClr val="000000"/>
                  </a:solidFill>
                </a:uFill>
                <a:latin typeface="Arial"/>
                <a:ea typeface="Arial"/>
                <a:cs typeface="Arial"/>
                <a:sym typeface="Arial"/>
              </a:defRPr>
            </a:pPr>
            <a:r>
              <a:t>is intended to advance teachers’ learning, </a:t>
            </a:r>
          </a:p>
          <a:p>
            <a:pPr marL="192023" indent="-192023" defTabSz="384047">
              <a:lnSpc>
                <a:spcPct val="150000"/>
              </a:lnSpc>
              <a:spcBef>
                <a:spcPts val="0"/>
              </a:spcBef>
              <a:buSzPct val="100000"/>
              <a:buFontTx/>
              <a:buChar char="•"/>
              <a:defRPr sz="2300">
                <a:solidFill>
                  <a:srgbClr val="000000"/>
                </a:solidFill>
                <a:uFill>
                  <a:solidFill>
                    <a:srgbClr val="000000"/>
                  </a:solidFill>
                </a:uFill>
                <a:latin typeface="Arial"/>
                <a:ea typeface="Arial"/>
                <a:cs typeface="Arial"/>
                <a:sym typeface="Arial"/>
              </a:defRPr>
            </a:pPr>
            <a:r>
              <a:t>based on participative and inclusive values and </a:t>
            </a:r>
          </a:p>
          <a:p>
            <a:pPr marL="192023" indent="-192023" defTabSz="384047">
              <a:lnSpc>
                <a:spcPct val="150000"/>
              </a:lnSpc>
              <a:spcBef>
                <a:spcPts val="0"/>
              </a:spcBef>
              <a:buSzPct val="100000"/>
              <a:buFontTx/>
              <a:buChar char="•"/>
              <a:defRPr sz="2300">
                <a:solidFill>
                  <a:srgbClr val="000000"/>
                </a:solidFill>
                <a:uFill>
                  <a:solidFill>
                    <a:srgbClr val="000000"/>
                  </a:solidFill>
                </a:uFill>
                <a:latin typeface="Arial"/>
                <a:ea typeface="Arial"/>
                <a:cs typeface="Arial"/>
                <a:sym typeface="Arial"/>
              </a:defRPr>
            </a:pPr>
            <a:r>
              <a:t>with a commitment to co-construction of professionally-related concepts and </a:t>
            </a:r>
          </a:p>
          <a:p>
            <a:pPr marL="192023" indent="-192023" defTabSz="384047">
              <a:lnSpc>
                <a:spcPct val="150000"/>
              </a:lnSpc>
              <a:spcBef>
                <a:spcPts val="0"/>
              </a:spcBef>
              <a:buSzPct val="100000"/>
              <a:buFontTx/>
              <a:buChar char="•"/>
              <a:defRPr sz="2300">
                <a:solidFill>
                  <a:srgbClr val="000000"/>
                </a:solidFill>
                <a:uFill>
                  <a:solidFill>
                    <a:srgbClr val="000000"/>
                  </a:solidFill>
                </a:uFill>
                <a:latin typeface="Arial"/>
                <a:ea typeface="Arial"/>
                <a:cs typeface="Arial"/>
                <a:sym typeface="Arial"/>
              </a:defRPr>
            </a:pPr>
            <a:r>
              <a:t>ways of understanding and of practising their profession.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